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613" r:id="rId2"/>
    <p:sldId id="634" r:id="rId3"/>
    <p:sldId id="635" r:id="rId4"/>
    <p:sldId id="636" r:id="rId5"/>
    <p:sldId id="637" r:id="rId6"/>
    <p:sldId id="638" r:id="rId7"/>
    <p:sldId id="639" r:id="rId8"/>
    <p:sldId id="640" r:id="rId9"/>
    <p:sldId id="661" r:id="rId10"/>
    <p:sldId id="662" r:id="rId11"/>
    <p:sldId id="641" r:id="rId12"/>
    <p:sldId id="642" r:id="rId13"/>
    <p:sldId id="643" r:id="rId14"/>
    <p:sldId id="644" r:id="rId15"/>
    <p:sldId id="645" r:id="rId16"/>
    <p:sldId id="337" r:id="rId17"/>
    <p:sldId id="338" r:id="rId18"/>
    <p:sldId id="646" r:id="rId19"/>
    <p:sldId id="647" r:id="rId20"/>
    <p:sldId id="648" r:id="rId21"/>
    <p:sldId id="649" r:id="rId22"/>
    <p:sldId id="650" r:id="rId23"/>
    <p:sldId id="651" r:id="rId24"/>
    <p:sldId id="652" r:id="rId25"/>
    <p:sldId id="659" r:id="rId26"/>
    <p:sldId id="663" r:id="rId27"/>
    <p:sldId id="664" r:id="rId28"/>
    <p:sldId id="653" r:id="rId29"/>
    <p:sldId id="654" r:id="rId30"/>
    <p:sldId id="655" r:id="rId31"/>
    <p:sldId id="656" r:id="rId32"/>
    <p:sldId id="665" r:id="rId33"/>
    <p:sldId id="666" r:id="rId34"/>
    <p:sldId id="667" r:id="rId35"/>
    <p:sldId id="668" r:id="rId36"/>
    <p:sldId id="657" r:id="rId37"/>
    <p:sldId id="658" r:id="rId38"/>
    <p:sldId id="6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0413"/>
  </p:normalViewPr>
  <p:slideViewPr>
    <p:cSldViewPr snapToGrid="0">
      <p:cViewPr>
        <p:scale>
          <a:sx n="100" d="100"/>
          <a:sy n="100" d="100"/>
        </p:scale>
        <p:origin x="1000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JJTYQYB1JQ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imacs.rutgers.edu/programs/challenge/vr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2: Algorithm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3DE-6105-1A48-9247-1ADA1AB7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Analysis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46D5-A0F6-5144-A118-A6B431D99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A Problem with N = 1000, Time Limit = 1s</a:t>
            </a:r>
          </a:p>
          <a:p>
            <a:pPr lvl="1"/>
            <a:r>
              <a:rPr lang="en-US" altLang="zh-TW" dirty="0"/>
              <a:t>Could a O(N) algorithm pass the time limit constraint?</a:t>
            </a:r>
          </a:p>
          <a:p>
            <a:pPr lvl="1"/>
            <a:r>
              <a:rPr lang="en-US" altLang="zh-TW" dirty="0"/>
              <a:t>What about the O(</a:t>
            </a:r>
            <a:r>
              <a:rPr lang="en-US" altLang="zh-TW" dirty="0" err="1"/>
              <a:t>NlogN</a:t>
            </a:r>
            <a:r>
              <a:rPr lang="en-US" altLang="zh-TW" dirty="0"/>
              <a:t>)?</a:t>
            </a:r>
          </a:p>
          <a:p>
            <a:pPr lvl="1"/>
            <a:r>
              <a:rPr lang="en-US" altLang="zh-TW" dirty="0"/>
              <a:t>What about the O(N</a:t>
            </a:r>
            <a:r>
              <a:rPr lang="en-US" altLang="zh-TW" baseline="30000" dirty="0"/>
              <a:t>2</a:t>
            </a:r>
            <a:r>
              <a:rPr lang="en-US" altLang="zh-TW" dirty="0"/>
              <a:t>) ?</a:t>
            </a:r>
          </a:p>
          <a:p>
            <a:pPr lvl="1"/>
            <a:r>
              <a:rPr lang="en-US" altLang="zh-TW" dirty="0"/>
              <a:t>What about the O(N</a:t>
            </a:r>
            <a:r>
              <a:rPr lang="en-US" altLang="zh-TW" baseline="30000" dirty="0"/>
              <a:t>2</a:t>
            </a:r>
            <a:r>
              <a:rPr lang="en-US" altLang="zh-TW" dirty="0"/>
              <a:t> </a:t>
            </a:r>
            <a:r>
              <a:rPr lang="en-US" altLang="zh-TW" dirty="0" err="1"/>
              <a:t>logN</a:t>
            </a:r>
            <a:r>
              <a:rPr lang="en-US" altLang="zh-TW" dirty="0"/>
              <a:t>) ?</a:t>
            </a:r>
          </a:p>
          <a:p>
            <a:pPr lvl="1"/>
            <a:r>
              <a:rPr lang="en-US" altLang="zh-TW" dirty="0"/>
              <a:t>What about the O(1) time ?</a:t>
            </a:r>
          </a:p>
          <a:p>
            <a:r>
              <a:rPr lang="en-US" altLang="zh-TW" b="1" dirty="0"/>
              <a:t>A Problem with N = 1000000, Time Limit = 1s</a:t>
            </a:r>
          </a:p>
          <a:p>
            <a:pPr lvl="1"/>
            <a:r>
              <a:rPr lang="en-US" altLang="zh-TW" dirty="0"/>
              <a:t>Could a O(N) algorithm pass the time limit constraint?</a:t>
            </a:r>
          </a:p>
          <a:p>
            <a:pPr lvl="1"/>
            <a:r>
              <a:rPr lang="en-US" altLang="zh-TW" dirty="0"/>
              <a:t>What about the O(</a:t>
            </a:r>
            <a:r>
              <a:rPr lang="en-US" altLang="zh-TW" dirty="0" err="1"/>
              <a:t>logN</a:t>
            </a:r>
            <a:r>
              <a:rPr lang="en-US" altLang="zh-TW" dirty="0"/>
              <a:t>) ?</a:t>
            </a:r>
          </a:p>
          <a:p>
            <a:pPr lvl="1"/>
            <a:r>
              <a:rPr lang="en-US" altLang="zh-TW" dirty="0"/>
              <a:t>What about the O(</a:t>
            </a:r>
            <a:r>
              <a:rPr lang="en-US" altLang="zh-TW" dirty="0" err="1"/>
              <a:t>logN</a:t>
            </a:r>
            <a:r>
              <a:rPr lang="en-US" altLang="zh-TW" dirty="0"/>
              <a:t> </a:t>
            </a:r>
            <a:r>
              <a:rPr lang="en-US" altLang="zh-TW" dirty="0" err="1"/>
              <a:t>logN</a:t>
            </a:r>
            <a:r>
              <a:rPr lang="en-US" altLang="zh-TW" dirty="0"/>
              <a:t>) ?</a:t>
            </a:r>
          </a:p>
          <a:p>
            <a:pPr lvl="1"/>
            <a:r>
              <a:rPr lang="en-US" altLang="zh-TW" dirty="0"/>
              <a:t>What about the O(N</a:t>
            </a:r>
            <a:r>
              <a:rPr lang="en-US" altLang="zh-TW" baseline="30000" dirty="0"/>
              <a:t>2</a:t>
            </a:r>
            <a:r>
              <a:rPr lang="en-US" altLang="zh-TW" dirty="0"/>
              <a:t>) ?</a:t>
            </a:r>
          </a:p>
        </p:txBody>
      </p:sp>
    </p:spTree>
    <p:extLst>
      <p:ext uri="{BB962C8B-B14F-4D97-AF65-F5344CB8AC3E}">
        <p14:creationId xmlns:p14="http://schemas.microsoft.com/office/powerpoint/2010/main" val="2125969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770B-527B-8743-BB81-FE885EB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D449-BAA9-3B46-8DBA-60F7A5EB8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Input: An array of n numbers D[1]…D[n]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Output: An array of n numbers E[1]…E[n] such that </a:t>
            </a:r>
          </a:p>
          <a:p>
            <a:pPr marL="0" indent="0" eaLnBrk="1" hangingPunct="1">
              <a:buNone/>
            </a:pPr>
            <a:r>
              <a:rPr lang="en-US" altLang="zh-TW" dirty="0">
                <a:ea typeface="新細明體" pitchFamily="18" charset="-120"/>
              </a:rPr>
              <a:t>  E[1]     E[2]     …     E[n]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Algorithm:</a:t>
            </a:r>
          </a:p>
          <a:p>
            <a:pPr lvl="1" eaLnBrk="1" hangingPunct="1">
              <a:buFontTx/>
              <a:buNone/>
            </a:pPr>
            <a:r>
              <a:rPr lang="en-US" altLang="zh-TW" dirty="0">
                <a:ea typeface="新細明體" pitchFamily="18" charset="-120"/>
              </a:rPr>
              <a:t>For </a:t>
            </a:r>
            <a:r>
              <a:rPr lang="en-US" altLang="zh-TW" dirty="0" err="1">
                <a:ea typeface="新細明體" pitchFamily="18" charset="-120"/>
              </a:rPr>
              <a:t>i</a:t>
            </a:r>
            <a:r>
              <a:rPr lang="en-US" altLang="zh-TW" dirty="0">
                <a:ea typeface="新細明體" pitchFamily="18" charset="-120"/>
              </a:rPr>
              <a:t> from 1 to n do</a:t>
            </a:r>
          </a:p>
          <a:p>
            <a:pPr lvl="1" eaLnBrk="1" hangingPunct="1"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Select the largest remaining number from D[1..n]</a:t>
            </a:r>
          </a:p>
          <a:p>
            <a:pPr lvl="1" eaLnBrk="1" hangingPunct="1"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Put that number into E[</a:t>
            </a:r>
            <a:r>
              <a:rPr lang="en-US" altLang="zh-TW" dirty="0" err="1">
                <a:ea typeface="新細明體" pitchFamily="18" charset="-120"/>
              </a:rPr>
              <a:t>i</a:t>
            </a:r>
            <a:r>
              <a:rPr lang="en-US" altLang="zh-TW" dirty="0">
                <a:ea typeface="新細明體" pitchFamily="18" charset="-120"/>
              </a:rPr>
              <a:t>]</a:t>
            </a:r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7E60F943-2356-BC45-86D3-5F4F2A921B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230772"/>
              </p:ext>
            </p:extLst>
          </p:nvPr>
        </p:nvGraphicFramePr>
        <p:xfrm>
          <a:off x="1778000" y="2540000"/>
          <a:ext cx="533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3" name="方程式" r:id="rId3" imgW="126835" imgH="152202" progId="Equation.3">
                  <p:embed/>
                </p:oleObj>
              </mc:Choice>
              <mc:Fallback>
                <p:oleObj name="方程式" r:id="rId3" imgW="126835" imgH="152202" progId="Equation.3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2540000"/>
                        <a:ext cx="533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EE2CD9B2-1D08-524A-ABC7-D923F6ACF5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154942"/>
              </p:ext>
            </p:extLst>
          </p:nvPr>
        </p:nvGraphicFramePr>
        <p:xfrm>
          <a:off x="2844800" y="2540000"/>
          <a:ext cx="533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4" name="方程式" r:id="rId5" imgW="126835" imgH="152202" progId="Equation.3">
                  <p:embed/>
                </p:oleObj>
              </mc:Choice>
              <mc:Fallback>
                <p:oleObj name="方程式" r:id="rId5" imgW="126835" imgH="152202" progId="Equation.3">
                  <p:embed/>
                  <p:pic>
                    <p:nvPicPr>
                      <p:cNvPr id="61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2540000"/>
                        <a:ext cx="533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2C5C854A-82AD-9A4B-B6F3-38B4A2FDED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720593"/>
              </p:ext>
            </p:extLst>
          </p:nvPr>
        </p:nvGraphicFramePr>
        <p:xfrm>
          <a:off x="3721100" y="2540000"/>
          <a:ext cx="533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5" name="方程式" r:id="rId6" imgW="126835" imgH="152202" progId="Equation.3">
                  <p:embed/>
                </p:oleObj>
              </mc:Choice>
              <mc:Fallback>
                <p:oleObj name="方程式" r:id="rId6" imgW="126835" imgH="152202" progId="Equation.3">
                  <p:embed/>
                  <p:pic>
                    <p:nvPicPr>
                      <p:cNvPr id="61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2540000"/>
                        <a:ext cx="533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79B488-B534-2A44-AD57-CDE2B21D7495}"/>
              </a:ext>
            </a:extLst>
          </p:cNvPr>
          <p:cNvSpPr/>
          <p:nvPr/>
        </p:nvSpPr>
        <p:spPr>
          <a:xfrm>
            <a:off x="7378700" y="4432300"/>
            <a:ext cx="3975100" cy="1731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space and time complexities for each method in terms of big-O notation?</a:t>
            </a:r>
          </a:p>
        </p:txBody>
      </p:sp>
    </p:spTree>
    <p:extLst>
      <p:ext uri="{BB962C8B-B14F-4D97-AF65-F5344CB8AC3E}">
        <p14:creationId xmlns:p14="http://schemas.microsoft.com/office/powerpoint/2010/main" val="409207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20E1-7CFC-9E4C-A33F-99859A1C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of Sorting Algorithms</a:t>
            </a:r>
          </a:p>
        </p:txBody>
      </p:sp>
      <p:pic>
        <p:nvPicPr>
          <p:cNvPr id="4" name="圖片 5">
            <a:extLst>
              <a:ext uri="{FF2B5EF4-FFF2-40B4-BE49-F238E27FC236}">
                <a16:creationId xmlns:a16="http://schemas.microsoft.com/office/drawing/2014/main" id="{DCC1FF76-D294-F243-B62C-7CB62830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02468"/>
            <a:ext cx="7302500" cy="519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FE050-393B-4A4C-968C-B69CE4B3D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948" y="2257425"/>
            <a:ext cx="3389852" cy="1936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CB00AD-60CB-E145-8E04-85CEB258D947}"/>
              </a:ext>
            </a:extLst>
          </p:cNvPr>
          <p:cNvSpPr txBox="1"/>
          <p:nvPr/>
        </p:nvSpPr>
        <p:spPr>
          <a:xfrm>
            <a:off x="7962900" y="432481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, “Speed is Found in Minds of People,” </a:t>
            </a:r>
            <a:r>
              <a:rPr lang="en-US" dirty="0" err="1"/>
              <a:t>CppCon</a:t>
            </a:r>
            <a:r>
              <a:rPr lang="en-US" dirty="0"/>
              <a:t> 2019 (</a:t>
            </a:r>
            <a:r>
              <a:rPr lang="en-US" dirty="0">
                <a:hlinkClick r:id="rId4"/>
              </a:rPr>
              <a:t>https://www.youtube.com/watch?v=FJJTYQYB1JQ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818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0953-CE1C-D648-A628-69BA5053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Algorithm Design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E4C4-D49C-7E4A-B29D-C453FF135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Greedy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Divide and Conquer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Dynamic Programming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Network Flow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Mathematical Programming 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Linear programming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Integer linear programming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Quadratic programming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5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1699-88EE-1846-A054-5172C31E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Rates of Complexity Functions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A8C144AC-B626-B047-9997-AA25EBFED773}"/>
              </a:ext>
            </a:extLst>
          </p:cNvPr>
          <p:cNvSpPr>
            <a:spLocks/>
          </p:cNvSpPr>
          <p:nvPr/>
        </p:nvSpPr>
        <p:spPr bwMode="auto">
          <a:xfrm>
            <a:off x="7924800" y="3959132"/>
            <a:ext cx="2347912" cy="2390775"/>
          </a:xfrm>
          <a:prstGeom prst="rightBrace">
            <a:avLst>
              <a:gd name="adj1" fmla="val 52292"/>
              <a:gd name="adj2" fmla="val 50000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81C6958-A643-FF4F-9D88-86640ECD6E8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728994" y="4696526"/>
            <a:ext cx="204628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TW" sz="2800">
                <a:solidFill>
                  <a:schemeClr val="tx2"/>
                </a:solidFill>
                <a:latin typeface="Arial" pitchFamily="34" charset="0"/>
              </a:rPr>
              <a:t>Exponential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zh-TW" sz="2800">
                <a:solidFill>
                  <a:schemeClr val="tx2"/>
                </a:solidFill>
                <a:latin typeface="Arial" pitchFamily="34" charset="0"/>
              </a:rPr>
              <a:t>Functions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AB5D66C3-3D71-3B4F-9463-DF84D5B45F70}"/>
              </a:ext>
            </a:extLst>
          </p:cNvPr>
          <p:cNvSpPr>
            <a:spLocks/>
          </p:cNvSpPr>
          <p:nvPr/>
        </p:nvSpPr>
        <p:spPr bwMode="auto">
          <a:xfrm>
            <a:off x="7924800" y="1504950"/>
            <a:ext cx="2322512" cy="1905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DD1EB88B-1717-C54E-81B9-F821277B2E9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788525" y="2016125"/>
            <a:ext cx="19272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TW" sz="2800">
                <a:solidFill>
                  <a:schemeClr val="tx2"/>
                </a:solidFill>
                <a:latin typeface="Arial" pitchFamily="34" charset="0"/>
              </a:rPr>
              <a:t>Polynomial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zh-TW" sz="2800">
                <a:solidFill>
                  <a:schemeClr val="tx2"/>
                </a:solidFill>
                <a:latin typeface="Arial" pitchFamily="34" charset="0"/>
              </a:rPr>
              <a:t>Functions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DBBDEE-1284-484F-859C-8EC8DD1EFD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456875"/>
              </p:ext>
            </p:extLst>
          </p:nvPr>
        </p:nvGraphicFramePr>
        <p:xfrm>
          <a:off x="1009649" y="1482725"/>
          <a:ext cx="6439073" cy="4867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name="方程式" r:id="rId3" imgW="2578100" imgH="1981200" progId="Equation.3">
                  <p:embed/>
                </p:oleObj>
              </mc:Choice>
              <mc:Fallback>
                <p:oleObj name="方程式" r:id="rId3" imgW="2578100" imgH="1981200" progId="Equation.3">
                  <p:embed/>
                  <p:pic>
                    <p:nvPicPr>
                      <p:cNvPr id="819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49" y="1482725"/>
                        <a:ext cx="6439073" cy="4867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561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218A-34D4-1A4F-ACD0-B16D7815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Exponential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53E94-4603-B04C-ACB2-32B102D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3000" dirty="0">
                <a:ea typeface="新細明體" pitchFamily="18" charset="-120"/>
              </a:rPr>
              <a:t>Consider 2</a:t>
            </a:r>
            <a:r>
              <a:rPr lang="en-US" altLang="zh-TW" sz="3000" baseline="30000" dirty="0">
                <a:ea typeface="新細明體" pitchFamily="18" charset="-120"/>
              </a:rPr>
              <a:t>n</a:t>
            </a:r>
            <a:r>
              <a:rPr lang="en-US" altLang="zh-TW" sz="3000" dirty="0">
                <a:ea typeface="新細明體" pitchFamily="18" charset="-120"/>
              </a:rPr>
              <a:t>, value doubled when n is increased by 1.</a:t>
            </a:r>
          </a:p>
          <a:p>
            <a:pPr eaLnBrk="1" hangingPunct="1">
              <a:lnSpc>
                <a:spcPct val="90000"/>
              </a:lnSpc>
            </a:pPr>
            <a:endParaRPr lang="en-US" altLang="zh-TW" sz="3000" dirty="0">
              <a:ea typeface="新細明體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3000" dirty="0">
              <a:ea typeface="新細明體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3000" dirty="0">
              <a:ea typeface="新細明體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3000" dirty="0">
              <a:ea typeface="新細明體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3000" dirty="0">
              <a:ea typeface="新細明體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3000" dirty="0">
              <a:ea typeface="新細明體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3000" dirty="0">
              <a:ea typeface="新細明體" pitchFamily="18" charset="-12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TW" sz="3000" dirty="0">
              <a:ea typeface="新細明體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>
                <a:ea typeface="新細明體" pitchFamily="18" charset="-120"/>
              </a:rPr>
              <a:t>If you borrow $10 from a credit card with APR 18%, after 40 </a:t>
            </a:r>
            <a:r>
              <a:rPr lang="en-US" altLang="zh-TW" sz="3000" dirty="0" err="1">
                <a:ea typeface="新細明體" pitchFamily="18" charset="-120"/>
              </a:rPr>
              <a:t>yrs</a:t>
            </a:r>
            <a:r>
              <a:rPr lang="en-US" altLang="zh-TW" sz="3000" dirty="0">
                <a:ea typeface="新細明體" pitchFamily="18" charset="-120"/>
              </a:rPr>
              <a:t>, you will owe $12700!</a:t>
            </a:r>
          </a:p>
          <a:p>
            <a:endParaRPr lang="en-US" dirty="0"/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4DB37BA-4E16-A64F-A852-24A8AEE61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024129"/>
              </p:ext>
            </p:extLst>
          </p:nvPr>
        </p:nvGraphicFramePr>
        <p:xfrm>
          <a:off x="838200" y="1997075"/>
          <a:ext cx="10515599" cy="3057528"/>
        </p:xfrm>
        <a:graphic>
          <a:graphicData uri="http://schemas.openxmlformats.org/drawingml/2006/table">
            <a:tbl>
              <a:tblPr/>
              <a:tblGrid>
                <a:gridCol w="2185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8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n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2</a:t>
                      </a:r>
                      <a:r>
                        <a:rPr kumimoji="0" lang="en-US" altLang="zh-TW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n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新細明體" pitchFamily="18" charset="-120"/>
                        </a:rPr>
                        <a:t>m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s x 2</a:t>
                      </a:r>
                      <a:r>
                        <a:rPr kumimoji="0" lang="en-US" altLang="zh-TW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n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10</a:t>
                      </a:r>
                      <a:r>
                        <a:rPr kumimoji="0" lang="en-US" altLang="zh-TW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0.001 s</a:t>
                      </a:r>
                      <a:endParaRPr kumimoji="0" lang="en-US" altLang="zh-TW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20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10</a:t>
                      </a:r>
                      <a:r>
                        <a:rPr kumimoji="0" lang="en-US" altLang="zh-TW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 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30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10</a:t>
                      </a:r>
                      <a:r>
                        <a:rPr kumimoji="0" lang="en-US" altLang="zh-TW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16.7 mins</a:t>
                      </a:r>
                      <a:endParaRPr kumimoji="0" lang="en-US" altLang="zh-TW" sz="18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40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10</a:t>
                      </a:r>
                      <a:r>
                        <a:rPr kumimoji="0" lang="en-US" altLang="zh-TW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11.6 days</a:t>
                      </a:r>
                      <a:endParaRPr kumimoji="0" lang="en-US" altLang="zh-TW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50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10</a:t>
                      </a:r>
                      <a:r>
                        <a:rPr kumimoji="0" lang="en-US" altLang="zh-TW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31.7 years</a:t>
                      </a:r>
                      <a:endParaRPr kumimoji="0" lang="en-US" altLang="zh-TW" sz="18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60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10</a:t>
                      </a:r>
                      <a:r>
                        <a:rPr kumimoji="0" lang="en-US" altLang="zh-TW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31710 years</a:t>
                      </a:r>
                      <a:endParaRPr kumimoji="0" lang="en-US" altLang="zh-TW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17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Exponential Time Complexity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</a:rPr>
              <a:t>An algorithm has an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exponential time</a:t>
            </a:r>
            <a:r>
              <a:rPr lang="en-US" altLang="zh-TW" dirty="0">
                <a:solidFill>
                  <a:srgbClr val="0000CC"/>
                </a:solidFill>
                <a:ea typeface="新細明體" pitchFamily="18" charset="-120"/>
              </a:rPr>
              <a:t>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</a:rPr>
              <a:t>complexity if its execution time is given by the formula</a:t>
            </a:r>
          </a:p>
          <a:p>
            <a:pPr algn="ctr">
              <a:spcBef>
                <a:spcPts val="1200"/>
              </a:spcBef>
              <a:spcAft>
                <a:spcPts val="800"/>
              </a:spcAft>
              <a:buNone/>
            </a:pPr>
            <a:r>
              <a:rPr lang="en-US" altLang="zh-TW" b="1" dirty="0">
                <a:solidFill>
                  <a:srgbClr val="000000"/>
                </a:solidFill>
                <a:latin typeface="Times" pitchFamily="18" charset="0"/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ea typeface="新細明體" pitchFamily="18" charset="-120"/>
              </a:rPr>
              <a:t>execution time = k</a:t>
            </a:r>
            <a:r>
              <a:rPr lang="en-US" altLang="zh-TW" b="1" baseline="-25000" dirty="0">
                <a:solidFill>
                  <a:srgbClr val="000000"/>
                </a:solidFill>
                <a:ea typeface="新細明體" pitchFamily="18" charset="-120"/>
              </a:rPr>
              <a:t>1</a:t>
            </a:r>
            <a:r>
              <a:rPr lang="en-US" altLang="zh-TW" b="1" dirty="0">
                <a:solidFill>
                  <a:srgbClr val="000000"/>
                </a:solidFill>
                <a:latin typeface="Helvetica" pitchFamily="34" charset="0"/>
                <a:ea typeface="新細明體" pitchFamily="18" charset="-120"/>
              </a:rPr>
              <a:t>·</a:t>
            </a:r>
            <a:r>
              <a:rPr lang="en-US" altLang="zh-TW" b="1" dirty="0">
                <a:solidFill>
                  <a:srgbClr val="000000"/>
                </a:solidFill>
                <a:ea typeface="新細明體" pitchFamily="18" charset="-120"/>
              </a:rPr>
              <a:t>(k</a:t>
            </a:r>
            <a:r>
              <a:rPr lang="en-US" altLang="zh-TW" b="1" baseline="-25000" dirty="0">
                <a:solidFill>
                  <a:srgbClr val="000000"/>
                </a:solidFill>
                <a:ea typeface="新細明體" pitchFamily="18" charset="-120"/>
              </a:rPr>
              <a:t>2</a:t>
            </a:r>
            <a:r>
              <a:rPr lang="en-US" altLang="zh-TW" b="1" dirty="0">
                <a:solidFill>
                  <a:srgbClr val="000000"/>
                </a:solidFill>
                <a:ea typeface="新細明體" pitchFamily="18" charset="-120"/>
              </a:rPr>
              <a:t>)</a:t>
            </a:r>
            <a:r>
              <a:rPr lang="en-US" altLang="zh-TW" b="1" baseline="30000" dirty="0">
                <a:solidFill>
                  <a:srgbClr val="000000"/>
                </a:solidFill>
                <a:ea typeface="新細明體" pitchFamily="18" charset="-120"/>
              </a:rPr>
              <a:t>n</a:t>
            </a:r>
            <a:endParaRPr lang="en-US" altLang="zh-TW" b="1" dirty="0">
              <a:solidFill>
                <a:srgbClr val="000000"/>
              </a:solidFill>
              <a:ea typeface="新細明體" pitchFamily="18" charset="-120"/>
            </a:endParaRPr>
          </a:p>
          <a:p>
            <a:pPr>
              <a:spcBef>
                <a:spcPts val="1200"/>
              </a:spcBef>
              <a:spcAft>
                <a:spcPts val="800"/>
              </a:spcAft>
              <a:buNone/>
            </a:pPr>
            <a:r>
              <a:rPr lang="en-US" altLang="zh-TW" dirty="0">
                <a:solidFill>
                  <a:srgbClr val="000000"/>
                </a:solidFill>
                <a:latin typeface="Times" pitchFamily="18" charset="0"/>
                <a:ea typeface="新細明體" pitchFamily="18" charset="-120"/>
              </a:rPr>
              <a:t>  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</a:rPr>
              <a:t>where </a:t>
            </a:r>
            <a:r>
              <a:rPr lang="en-US" altLang="zh-TW" i="1" dirty="0">
                <a:solidFill>
                  <a:srgbClr val="000000"/>
                </a:solidFill>
                <a:ea typeface="新細明體" pitchFamily="18" charset="-120"/>
              </a:rPr>
              <a:t>n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</a:rPr>
              <a:t> is the size of the input data and </a:t>
            </a:r>
            <a:r>
              <a:rPr lang="en-US" altLang="zh-TW" i="1" dirty="0">
                <a:solidFill>
                  <a:srgbClr val="000000"/>
                </a:solidFill>
                <a:ea typeface="新細明體" pitchFamily="18" charset="-120"/>
              </a:rPr>
              <a:t>k</a:t>
            </a:r>
            <a:r>
              <a:rPr lang="en-US" altLang="zh-TW" i="1" baseline="-25000" dirty="0">
                <a:solidFill>
                  <a:srgbClr val="000000"/>
                </a:solidFill>
                <a:ea typeface="新細明體" pitchFamily="18" charset="-120"/>
              </a:rPr>
              <a:t>1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</a:rPr>
              <a:t>, </a:t>
            </a:r>
            <a:r>
              <a:rPr lang="en-US" altLang="zh-TW" i="1" dirty="0">
                <a:solidFill>
                  <a:srgbClr val="000000"/>
                </a:solidFill>
                <a:ea typeface="新細明體" pitchFamily="18" charset="-120"/>
              </a:rPr>
              <a:t>k</a:t>
            </a:r>
            <a:r>
              <a:rPr lang="en-US" altLang="zh-TW" i="1" baseline="-25000" dirty="0">
                <a:solidFill>
                  <a:srgbClr val="000000"/>
                </a:solidFill>
                <a:ea typeface="新細明體" pitchFamily="18" charset="-120"/>
              </a:rPr>
              <a:t>2 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</a:rPr>
              <a:t>are constants</a:t>
            </a:r>
          </a:p>
        </p:txBody>
      </p:sp>
    </p:spTree>
    <p:extLst>
      <p:ext uri="{BB962C8B-B14F-4D97-AF65-F5344CB8AC3E}">
        <p14:creationId xmlns:p14="http://schemas.microsoft.com/office/powerpoint/2010/main" val="147777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Exponential Time Complexity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1200"/>
              </a:spcBef>
              <a:spcAft>
                <a:spcPts val="800"/>
              </a:spcAft>
            </a:pPr>
            <a:r>
              <a:rPr lang="en-US" altLang="zh-TW" dirty="0">
                <a:ea typeface="新細明體" pitchFamily="18" charset="-120"/>
              </a:rPr>
              <a:t>The execution time grows so fast that even the fastest computers cannot solve problems of practical sizes in a reasonable time</a:t>
            </a:r>
          </a:p>
          <a:p>
            <a:pPr algn="just">
              <a:spcBef>
                <a:spcPts val="1200"/>
              </a:spcBef>
              <a:spcAft>
                <a:spcPts val="800"/>
              </a:spcAft>
            </a:pPr>
            <a:r>
              <a:rPr lang="en-US" altLang="zh-TW" dirty="0">
                <a:ea typeface="新細明體" pitchFamily="18" charset="-120"/>
              </a:rPr>
              <a:t>The problem is called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intractable</a:t>
            </a:r>
            <a:r>
              <a:rPr lang="en-US" altLang="zh-TW" dirty="0">
                <a:ea typeface="新細明體" pitchFamily="18" charset="-120"/>
              </a:rPr>
              <a:t> if the best algorithm known to solve this problem requires exponential time</a:t>
            </a:r>
          </a:p>
          <a:p>
            <a:pPr algn="just">
              <a:spcBef>
                <a:spcPts val="1200"/>
              </a:spcBef>
              <a:spcAft>
                <a:spcPts val="800"/>
              </a:spcAft>
            </a:pPr>
            <a:r>
              <a:rPr lang="en-US" altLang="zh-TW" dirty="0">
                <a:ea typeface="新細明體" pitchFamily="18" charset="-120"/>
              </a:rPr>
              <a:t>Many CAD problems are intractable</a:t>
            </a:r>
          </a:p>
          <a:p>
            <a:pPr lvl="1" algn="just">
              <a:spcBef>
                <a:spcPts val="1200"/>
              </a:spcBef>
              <a:spcAft>
                <a:spcPts val="800"/>
              </a:spcAft>
            </a:pPr>
            <a:r>
              <a:rPr lang="en-US" altLang="zh-TW" dirty="0">
                <a:ea typeface="新細明體" pitchFamily="18" charset="-120"/>
              </a:rPr>
              <a:t>Partition a circuit of billions of components with various constraints</a:t>
            </a:r>
          </a:p>
          <a:p>
            <a:pPr lvl="1" algn="just">
              <a:spcBef>
                <a:spcPts val="1200"/>
              </a:spcBef>
              <a:spcAft>
                <a:spcPts val="800"/>
              </a:spcAft>
            </a:pPr>
            <a:r>
              <a:rPr lang="en-US" altLang="zh-TW" dirty="0">
                <a:ea typeface="新細明體" pitchFamily="18" charset="-120"/>
              </a:rPr>
              <a:t>Place millions of cells in a die with various constraints</a:t>
            </a:r>
          </a:p>
          <a:p>
            <a:pPr algn="just">
              <a:spcBef>
                <a:spcPts val="1200"/>
              </a:spcBef>
              <a:spcAft>
                <a:spcPts val="800"/>
              </a:spcAft>
            </a:pPr>
            <a:endParaRPr lang="en-US" altLang="zh-TW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7745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EABA-123D-A941-96B4-158CC894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Classes: P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227F-7986-324B-9CBE-E95D5427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Class P </a:t>
            </a:r>
            <a:r>
              <a:rPr lang="en-US" altLang="zh-TW" dirty="0">
                <a:ea typeface="新細明體" pitchFamily="18" charset="-120"/>
              </a:rPr>
              <a:t>contains those problems that can be solved in polynomial time (the number of computation steps necessary can be expressed as a polynomial of the input size </a:t>
            </a:r>
            <a:r>
              <a:rPr lang="en-US" altLang="zh-TW" i="1" dirty="0">
                <a:latin typeface="Times-Italic"/>
                <a:ea typeface="新細明體" pitchFamily="18" charset="-120"/>
              </a:rPr>
              <a:t>n</a:t>
            </a:r>
            <a:r>
              <a:rPr lang="en-US" altLang="zh-TW" dirty="0">
                <a:ea typeface="新細明體" pitchFamily="18" charset="-120"/>
              </a:rPr>
              <a:t>).</a:t>
            </a:r>
          </a:p>
          <a:p>
            <a:pPr algn="just" eaLnBrk="1" hangingPunct="1"/>
            <a:r>
              <a:rPr lang="en-US" altLang="zh-TW" dirty="0">
                <a:ea typeface="新細明體" pitchFamily="18" charset="-120"/>
              </a:rPr>
              <a:t>The computer concerned is a deterministic Turing machine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8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7EDC-F5D8-2244-BE4C-2743E6E6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Turing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626D-E14F-FF48-BC33-C81775E1C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ea typeface="新細明體" pitchFamily="18" charset="-120"/>
              </a:rPr>
              <a:t>A mathematical model of a universal computer </a:t>
            </a:r>
          </a:p>
          <a:p>
            <a:pPr algn="just" eaLnBrk="1" hangingPunct="1"/>
            <a:r>
              <a:rPr lang="en-US" altLang="zh-TW" dirty="0">
                <a:ea typeface="新細明體" pitchFamily="18" charset="-120"/>
              </a:rPr>
              <a:t>Any computation that needs polynomial time on a Turing machine can also be performed in polynomial time on any other machine</a:t>
            </a:r>
          </a:p>
          <a:p>
            <a:pPr algn="just" eaLnBrk="1" hangingPunct="1"/>
            <a:r>
              <a:rPr lang="en-US" altLang="zh-TW" dirty="0">
                <a:ea typeface="新細明體" pitchFamily="18" charset="-120"/>
              </a:rPr>
              <a:t>Deterministic means each step in a computation is predictable</a:t>
            </a:r>
          </a:p>
          <a:p>
            <a:pPr algn="just"/>
            <a:endParaRPr 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E71C17B9-CC50-104B-9B30-65FDA56E6E14}"/>
              </a:ext>
            </a:extLst>
          </p:cNvPr>
          <p:cNvGrpSpPr>
            <a:grpSpLocks/>
          </p:cNvGrpSpPr>
          <p:nvPr/>
        </p:nvGrpSpPr>
        <p:grpSpPr bwMode="auto">
          <a:xfrm>
            <a:off x="2836862" y="4964111"/>
            <a:ext cx="6518275" cy="1412875"/>
            <a:chOff x="1144" y="2654"/>
            <a:chExt cx="4108" cy="890"/>
          </a:xfrm>
        </p:grpSpPr>
        <p:sp>
          <p:nvSpPr>
            <p:cNvPr id="5" name="Rectangle 109">
              <a:extLst>
                <a:ext uri="{FF2B5EF4-FFF2-40B4-BE49-F238E27FC236}">
                  <a16:creationId xmlns:a16="http://schemas.microsoft.com/office/drawing/2014/main" id="{2C572235-FB58-BC4D-98AE-5BEF702BE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" y="2928"/>
              <a:ext cx="4108" cy="336"/>
            </a:xfrm>
            <a:prstGeom prst="rect">
              <a:avLst/>
            </a:prstGeom>
            <a:solidFill>
              <a:srgbClr val="67C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6" name="Line 110">
              <a:extLst>
                <a:ext uri="{FF2B5EF4-FFF2-40B4-BE49-F238E27FC236}">
                  <a16:creationId xmlns:a16="http://schemas.microsoft.com/office/drawing/2014/main" id="{C02DAC7C-BCFF-864D-8C03-1DBCD71D3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4" y="2928"/>
              <a:ext cx="41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Line 111">
              <a:extLst>
                <a:ext uri="{FF2B5EF4-FFF2-40B4-BE49-F238E27FC236}">
                  <a16:creationId xmlns:a16="http://schemas.microsoft.com/office/drawing/2014/main" id="{2046291F-5B1D-6440-B6A3-8CF47D96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4" y="3264"/>
              <a:ext cx="41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Line 112">
              <a:extLst>
                <a:ext uri="{FF2B5EF4-FFF2-40B4-BE49-F238E27FC236}">
                  <a16:creationId xmlns:a16="http://schemas.microsoft.com/office/drawing/2014/main" id="{1ADD2635-2C30-DA46-8544-83E74DD2E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" y="292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Line 113">
              <a:extLst>
                <a:ext uri="{FF2B5EF4-FFF2-40B4-BE49-F238E27FC236}">
                  <a16:creationId xmlns:a16="http://schemas.microsoft.com/office/drawing/2014/main" id="{50AE0386-5011-614D-95BD-C72706204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6" y="292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Line 114">
              <a:extLst>
                <a:ext uri="{FF2B5EF4-FFF2-40B4-BE49-F238E27FC236}">
                  <a16:creationId xmlns:a16="http://schemas.microsoft.com/office/drawing/2014/main" id="{E9FF1CAB-BC7F-1F48-A5C8-BDE86412F4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" y="292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Line 115">
              <a:extLst>
                <a:ext uri="{FF2B5EF4-FFF2-40B4-BE49-F238E27FC236}">
                  <a16:creationId xmlns:a16="http://schemas.microsoft.com/office/drawing/2014/main" id="{8ED68C8A-0BFE-5840-84B7-02F2E3AAD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0" y="292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116">
              <a:extLst>
                <a:ext uri="{FF2B5EF4-FFF2-40B4-BE49-F238E27FC236}">
                  <a16:creationId xmlns:a16="http://schemas.microsoft.com/office/drawing/2014/main" id="{5CB3088A-04BE-6B42-8311-95FD1CCAED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2" y="292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Line 117">
              <a:extLst>
                <a:ext uri="{FF2B5EF4-FFF2-40B4-BE49-F238E27FC236}">
                  <a16:creationId xmlns:a16="http://schemas.microsoft.com/office/drawing/2014/main" id="{494FD3E0-2224-3A49-9208-27438C677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4" y="292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8">
              <a:extLst>
                <a:ext uri="{FF2B5EF4-FFF2-40B4-BE49-F238E27FC236}">
                  <a16:creationId xmlns:a16="http://schemas.microsoft.com/office/drawing/2014/main" id="{B6CE5029-C0EF-2C44-BFF7-EADA896D0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6" y="292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19">
              <a:extLst>
                <a:ext uri="{FF2B5EF4-FFF2-40B4-BE49-F238E27FC236}">
                  <a16:creationId xmlns:a16="http://schemas.microsoft.com/office/drawing/2014/main" id="{8075C695-86FB-3549-BF8B-35E046665F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8" y="292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Text Box 120">
              <a:extLst>
                <a:ext uri="{FF2B5EF4-FFF2-40B4-BE49-F238E27FC236}">
                  <a16:creationId xmlns:a16="http://schemas.microsoft.com/office/drawing/2014/main" id="{228E9892-8FA9-1A44-AB93-227E3332F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329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Arial" pitchFamily="34" charset="0"/>
                </a:rPr>
                <a:t>0</a:t>
              </a:r>
              <a:endParaRPr lang="en-US" altLang="zh-TW" b="1">
                <a:latin typeface="Arial" pitchFamily="34" charset="0"/>
              </a:endParaRPr>
            </a:p>
          </p:txBody>
        </p:sp>
        <p:sp>
          <p:nvSpPr>
            <p:cNvPr id="17" name="Text Box 121">
              <a:extLst>
                <a:ext uri="{FF2B5EF4-FFF2-40B4-BE49-F238E27FC236}">
                  <a16:creationId xmlns:a16="http://schemas.microsoft.com/office/drawing/2014/main" id="{037DC3CF-9B52-D646-9A34-6B2FADD99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1" y="3294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Arial" pitchFamily="34" charset="0"/>
                </a:rPr>
                <a:t>-1</a:t>
              </a:r>
              <a:endParaRPr lang="en-US" altLang="zh-TW" b="1">
                <a:latin typeface="Arial" pitchFamily="34" charset="0"/>
              </a:endParaRPr>
            </a:p>
          </p:txBody>
        </p:sp>
        <p:sp>
          <p:nvSpPr>
            <p:cNvPr id="18" name="Text Box 122">
              <a:extLst>
                <a:ext uri="{FF2B5EF4-FFF2-40B4-BE49-F238E27FC236}">
                  <a16:creationId xmlns:a16="http://schemas.microsoft.com/office/drawing/2014/main" id="{3B7661D1-7580-EF4B-AC68-C4EEFF3119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9" y="3294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Arial" pitchFamily="34" charset="0"/>
                </a:rPr>
                <a:t>-2</a:t>
              </a:r>
              <a:endParaRPr lang="en-US" altLang="zh-TW" b="1">
                <a:latin typeface="Arial" pitchFamily="34" charset="0"/>
              </a:endParaRPr>
            </a:p>
          </p:txBody>
        </p:sp>
        <p:sp>
          <p:nvSpPr>
            <p:cNvPr id="19" name="Text Box 123">
              <a:extLst>
                <a:ext uri="{FF2B5EF4-FFF2-40B4-BE49-F238E27FC236}">
                  <a16:creationId xmlns:a16="http://schemas.microsoft.com/office/drawing/2014/main" id="{B8045260-8CAE-FD49-A391-DD3C22BBE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6" y="329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Arial" pitchFamily="34" charset="0"/>
                </a:rPr>
                <a:t>3</a:t>
              </a:r>
              <a:endParaRPr lang="en-US" altLang="zh-TW" b="1">
                <a:latin typeface="Arial" pitchFamily="34" charset="0"/>
              </a:endParaRPr>
            </a:p>
          </p:txBody>
        </p:sp>
        <p:sp>
          <p:nvSpPr>
            <p:cNvPr id="20" name="Text Box 124">
              <a:extLst>
                <a:ext uri="{FF2B5EF4-FFF2-40B4-BE49-F238E27FC236}">
                  <a16:creationId xmlns:a16="http://schemas.microsoft.com/office/drawing/2014/main" id="{5476D672-B96C-B44C-9293-67C5641E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4" y="329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Arial" pitchFamily="34" charset="0"/>
                </a:rPr>
                <a:t>2</a:t>
              </a:r>
              <a:endParaRPr lang="en-US" altLang="zh-TW" b="1">
                <a:latin typeface="Arial" pitchFamily="34" charset="0"/>
              </a:endParaRPr>
            </a:p>
          </p:txBody>
        </p:sp>
        <p:sp>
          <p:nvSpPr>
            <p:cNvPr id="21" name="Text Box 125">
              <a:extLst>
                <a:ext uri="{FF2B5EF4-FFF2-40B4-BE49-F238E27FC236}">
                  <a16:creationId xmlns:a16="http://schemas.microsoft.com/office/drawing/2014/main" id="{DBC879A6-6E25-4A40-A7AE-99B61F0BB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2" y="329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Arial" pitchFamily="34" charset="0"/>
                </a:rPr>
                <a:t>1</a:t>
              </a:r>
              <a:endParaRPr lang="en-US" altLang="zh-TW" b="1">
                <a:latin typeface="Arial" pitchFamily="34" charset="0"/>
              </a:endParaRPr>
            </a:p>
          </p:txBody>
        </p:sp>
        <p:sp>
          <p:nvSpPr>
            <p:cNvPr id="22" name="Text Box 126">
              <a:extLst>
                <a:ext uri="{FF2B5EF4-FFF2-40B4-BE49-F238E27FC236}">
                  <a16:creationId xmlns:a16="http://schemas.microsoft.com/office/drawing/2014/main" id="{B1218852-5102-774F-BF7A-1A9EDF745E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294"/>
              <a:ext cx="25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Arial" pitchFamily="34" charset="0"/>
                </a:rPr>
                <a:t>-3</a:t>
              </a:r>
              <a:endParaRPr lang="en-US" altLang="zh-TW" b="1">
                <a:latin typeface="Arial" pitchFamily="34" charset="0"/>
              </a:endParaRPr>
            </a:p>
          </p:txBody>
        </p:sp>
        <p:sp>
          <p:nvSpPr>
            <p:cNvPr id="23" name="Text Box 127">
              <a:extLst>
                <a:ext uri="{FF2B5EF4-FFF2-40B4-BE49-F238E27FC236}">
                  <a16:creationId xmlns:a16="http://schemas.microsoft.com/office/drawing/2014/main" id="{CC8516CB-B8D8-2B44-83E3-3EB2C8C21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" y="2935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Arial" pitchFamily="34" charset="0"/>
                </a:rPr>
                <a:t>...</a:t>
              </a:r>
            </a:p>
          </p:txBody>
        </p:sp>
        <p:sp>
          <p:nvSpPr>
            <p:cNvPr id="24" name="Text Box 128">
              <a:extLst>
                <a:ext uri="{FF2B5EF4-FFF2-40B4-BE49-F238E27FC236}">
                  <a16:creationId xmlns:a16="http://schemas.microsoft.com/office/drawing/2014/main" id="{DFC1AED2-A04C-9C4B-A3EF-7DFD3935F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935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Arial" pitchFamily="34" charset="0"/>
                </a:rPr>
                <a:t>...</a:t>
              </a:r>
            </a:p>
          </p:txBody>
        </p:sp>
        <p:sp>
          <p:nvSpPr>
            <p:cNvPr id="25" name="Text Box 129">
              <a:extLst>
                <a:ext uri="{FF2B5EF4-FFF2-40B4-BE49-F238E27FC236}">
                  <a16:creationId xmlns:a16="http://schemas.microsoft.com/office/drawing/2014/main" id="{007880E9-9D72-4B41-83B1-1DD9BF3C0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3" y="2654"/>
              <a:ext cx="4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Arial" pitchFamily="34" charset="0"/>
                </a:rPr>
                <a:t>Tape</a:t>
              </a:r>
            </a:p>
          </p:txBody>
        </p:sp>
      </p:grpSp>
      <p:sp>
        <p:nvSpPr>
          <p:cNvPr id="26" name="Freeform 132">
            <a:extLst>
              <a:ext uri="{FF2B5EF4-FFF2-40B4-BE49-F238E27FC236}">
                <a16:creationId xmlns:a16="http://schemas.microsoft.com/office/drawing/2014/main" id="{80653807-E92B-F247-A878-CF1C4EFA3F4F}"/>
              </a:ext>
            </a:extLst>
          </p:cNvPr>
          <p:cNvSpPr>
            <a:spLocks/>
          </p:cNvSpPr>
          <p:nvPr/>
        </p:nvSpPr>
        <p:spPr bwMode="auto">
          <a:xfrm>
            <a:off x="5229224" y="4865686"/>
            <a:ext cx="577850" cy="533400"/>
          </a:xfrm>
          <a:custGeom>
            <a:avLst/>
            <a:gdLst>
              <a:gd name="T0" fmla="*/ 0 w 336"/>
              <a:gd name="T1" fmla="*/ 0 h 576"/>
              <a:gd name="T2" fmla="*/ 2147483647 w 336"/>
              <a:gd name="T3" fmla="*/ 2147483647 h 576"/>
              <a:gd name="T4" fmla="*/ 2147483647 w 336"/>
              <a:gd name="T5" fmla="*/ 2147483647 h 576"/>
              <a:gd name="T6" fmla="*/ 2147483647 w 336"/>
              <a:gd name="T7" fmla="*/ 2147483647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576"/>
              <a:gd name="T14" fmla="*/ 336 w 336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576">
                <a:moveTo>
                  <a:pt x="0" y="0"/>
                </a:moveTo>
                <a:cubicBezTo>
                  <a:pt x="24" y="88"/>
                  <a:pt x="48" y="176"/>
                  <a:pt x="96" y="240"/>
                </a:cubicBezTo>
                <a:cubicBezTo>
                  <a:pt x="144" y="304"/>
                  <a:pt x="248" y="328"/>
                  <a:pt x="288" y="384"/>
                </a:cubicBezTo>
                <a:cubicBezTo>
                  <a:pt x="328" y="440"/>
                  <a:pt x="332" y="508"/>
                  <a:pt x="336" y="57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Text Box 133">
            <a:extLst>
              <a:ext uri="{FF2B5EF4-FFF2-40B4-BE49-F238E27FC236}">
                <a16:creationId xmlns:a16="http://schemas.microsoft.com/office/drawing/2014/main" id="{B8A62267-680F-3449-A62A-65E771853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7562" y="4937124"/>
            <a:ext cx="204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dirty="0">
                <a:latin typeface="Arial" pitchFamily="34" charset="0"/>
              </a:rPr>
              <a:t>Read-write head</a:t>
            </a:r>
          </a:p>
        </p:txBody>
      </p:sp>
      <p:sp>
        <p:nvSpPr>
          <p:cNvPr id="28" name="Text Box 131">
            <a:extLst>
              <a:ext uri="{FF2B5EF4-FFF2-40B4-BE49-F238E27FC236}">
                <a16:creationId xmlns:a16="http://schemas.microsoft.com/office/drawing/2014/main" id="{94F1D3D2-261D-DD4E-802B-4396A4608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199" y="4140199"/>
            <a:ext cx="1647825" cy="714375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defTabSz="7620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dirty="0">
                <a:latin typeface="Arial" pitchFamily="34" charset="0"/>
              </a:rPr>
              <a:t>Finite state control</a:t>
            </a:r>
          </a:p>
        </p:txBody>
      </p:sp>
    </p:spTree>
    <p:extLst>
      <p:ext uri="{BB962C8B-B14F-4D97-AF65-F5344CB8AC3E}">
        <p14:creationId xmlns:p14="http://schemas.microsoft.com/office/powerpoint/2010/main" val="87177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FB29-5FF0-344A-B7C4-150F12D0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We Need Algorithms!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583E5-B1E7-B14D-A6FE-85CC4971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To optimize design among different objectives, area, power, performance, and etc.</a:t>
            </a:r>
          </a:p>
          <a:p>
            <a:pPr eaLnBrk="1" hangingPunct="1"/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Fundamental questions: How to do it smartly?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Definition of algorithm in a board sense: A step-by-step procedure for solving a problem. Examples: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Cooking a dish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Making a phone call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Sorting a hand of cards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Definition for computational problem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 well-defined computational procedure that takes some value as input and produces some value as output</a:t>
            </a: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F253414-F9C6-3741-97CB-073E62AC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69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1F18-817A-2D4E-904D-33BCB3AC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Undecidable Decision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F597-5268-B74D-8A6E-F02D814D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Halting Problem</a:t>
            </a:r>
          </a:p>
          <a:p>
            <a:pPr lvl="1"/>
            <a:r>
              <a:rPr lang="en-US" altLang="zh-TW" dirty="0"/>
              <a:t>the problem of determining, from a description of an arbitrary computer program and an input, whether the program will finish running (i.e., halt) or continue to run forever</a:t>
            </a:r>
            <a:endParaRPr lang="zh-TW" altLang="en-US" dirty="0"/>
          </a:p>
          <a:p>
            <a:endParaRPr lang="en-US" dirty="0"/>
          </a:p>
        </p:txBody>
      </p:sp>
      <p:pic>
        <p:nvPicPr>
          <p:cNvPr id="15362" name="Picture 2" descr="Turing Machine Halting Problem">
            <a:extLst>
              <a:ext uri="{FF2B5EF4-FFF2-40B4-BE49-F238E27FC236}">
                <a16:creationId xmlns:a16="http://schemas.microsoft.com/office/drawing/2014/main" id="{D45B4F15-A542-F84B-9FA1-9735A18E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090862"/>
            <a:ext cx="7277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51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38BA-C25E-844D-9AA8-1F84E179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Turing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C144-F1DB-314E-BBC2-8D96D233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b="1" dirty="0">
                <a:ea typeface="新細明體" pitchFamily="18" charset="-12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solution checking </a:t>
            </a:r>
            <a:r>
              <a:rPr lang="en-US" altLang="zh-TW" b="1" dirty="0">
                <a:ea typeface="新細明體" pitchFamily="18" charset="-120"/>
              </a:rPr>
              <a:t>for some problems can be done in polynomial time on a deterministic machine, then the problem can be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solved</a:t>
            </a:r>
            <a:r>
              <a:rPr lang="en-US" altLang="zh-TW" b="1" dirty="0">
                <a:ea typeface="新細明體" pitchFamily="18" charset="-120"/>
              </a:rPr>
              <a:t> in polynomial time on a non-deterministic Turing machine</a:t>
            </a:r>
          </a:p>
          <a:p>
            <a:pPr lvl="1" algn="just"/>
            <a:r>
              <a:rPr lang="en-US" altLang="zh-TW" dirty="0">
                <a:ea typeface="新細明體" pitchFamily="18" charset="-120"/>
              </a:rPr>
              <a:t>Can imagine non-deterministic Turing machine as a very powerful machine that can spawn many parallel search paths each solving the problem deterministically</a:t>
            </a:r>
          </a:p>
          <a:p>
            <a:pPr algn="just" eaLnBrk="1" hangingPunct="1"/>
            <a:r>
              <a:rPr lang="en-US" altLang="zh-TW" b="1" dirty="0">
                <a:ea typeface="新細明體" pitchFamily="18" charset="-120"/>
              </a:rPr>
              <a:t>Non-deterministic - 2 stages:</a:t>
            </a:r>
          </a:p>
          <a:p>
            <a:pPr lvl="1" algn="just" eaLnBrk="1" hangingPunct="1"/>
            <a:r>
              <a:rPr lang="en-US" altLang="zh-TW" dirty="0">
                <a:ea typeface="新細明體" pitchFamily="18" charset="-120"/>
              </a:rPr>
              <a:t>make a guess what the solution is</a:t>
            </a:r>
          </a:p>
          <a:p>
            <a:pPr lvl="1" algn="just" eaLnBrk="1" hangingPunct="1"/>
            <a:r>
              <a:rPr lang="en-US" altLang="zh-TW" dirty="0">
                <a:ea typeface="新細明體" pitchFamily="18" charset="-120"/>
              </a:rPr>
              <a:t>check whether the guess is correct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57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B380-5558-F648-81A1-0B9EF66C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Classes: NP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0D2BD-A469-CB46-9043-1E73FD6C6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Class NP </a:t>
            </a:r>
            <a:r>
              <a:rPr lang="en-US" altLang="zh-TW" dirty="0">
                <a:ea typeface="新細明體" pitchFamily="18" charset="-120"/>
              </a:rPr>
              <a:t>contains those problems that can be solved in polynomial time on a </a:t>
            </a:r>
            <a:r>
              <a:rPr lang="en-US" altLang="zh-TW" i="1" dirty="0">
                <a:ea typeface="新細明體" pitchFamily="18" charset="-120"/>
              </a:rPr>
              <a:t>non-deterministic</a:t>
            </a:r>
            <a:r>
              <a:rPr lang="en-US" altLang="zh-TW" dirty="0">
                <a:ea typeface="新細明體" pitchFamily="18" charset="-120"/>
              </a:rPr>
              <a:t> Turing machine</a:t>
            </a:r>
          </a:p>
          <a:p>
            <a:pPr algn="just"/>
            <a:endParaRPr lang="en-US" dirty="0"/>
          </a:p>
        </p:txBody>
      </p:sp>
      <p:grpSp>
        <p:nvGrpSpPr>
          <p:cNvPr id="4" name="Group 31">
            <a:extLst>
              <a:ext uri="{FF2B5EF4-FFF2-40B4-BE49-F238E27FC236}">
                <a16:creationId xmlns:a16="http://schemas.microsoft.com/office/drawing/2014/main" id="{85606D76-B770-AE4A-AA04-E6F3361D8918}"/>
              </a:ext>
            </a:extLst>
          </p:cNvPr>
          <p:cNvGrpSpPr>
            <a:grpSpLocks/>
          </p:cNvGrpSpPr>
          <p:nvPr/>
        </p:nvGrpSpPr>
        <p:grpSpPr bwMode="auto">
          <a:xfrm>
            <a:off x="2762250" y="2852738"/>
            <a:ext cx="6931025" cy="2743200"/>
            <a:chOff x="748" y="1797"/>
            <a:chExt cx="4366" cy="1728"/>
          </a:xfrm>
        </p:grpSpPr>
        <p:sp>
          <p:nvSpPr>
            <p:cNvPr id="5" name="Oval 23">
              <a:extLst>
                <a:ext uri="{FF2B5EF4-FFF2-40B4-BE49-F238E27FC236}">
                  <a16:creationId xmlns:a16="http://schemas.microsoft.com/office/drawing/2014/main" id="{65DB5C7E-8D5C-4145-AC8E-C47E0D62D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797"/>
              <a:ext cx="4366" cy="1728"/>
            </a:xfrm>
            <a:prstGeom prst="ellipse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6" name="Text Box 24">
              <a:extLst>
                <a:ext uri="{FF2B5EF4-FFF2-40B4-BE49-F238E27FC236}">
                  <a16:creationId xmlns:a16="http://schemas.microsoft.com/office/drawing/2014/main" id="{7FD1A0B8-3F21-7445-8CCE-FAB3C9330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0" y="2790"/>
              <a:ext cx="13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2400">
                  <a:latin typeface="Arial" pitchFamily="34" charset="0"/>
                </a:rPr>
                <a:t>All problems</a:t>
              </a:r>
            </a:p>
          </p:txBody>
        </p:sp>
      </p:grpSp>
      <p:grpSp>
        <p:nvGrpSpPr>
          <p:cNvPr id="7" name="Group 32">
            <a:extLst>
              <a:ext uri="{FF2B5EF4-FFF2-40B4-BE49-F238E27FC236}">
                <a16:creationId xmlns:a16="http://schemas.microsoft.com/office/drawing/2014/main" id="{266A9DD4-E590-1740-BE07-570F70FF2310}"/>
              </a:ext>
            </a:extLst>
          </p:cNvPr>
          <p:cNvGrpSpPr>
            <a:grpSpLocks/>
          </p:cNvGrpSpPr>
          <p:nvPr/>
        </p:nvGrpSpPr>
        <p:grpSpPr bwMode="auto">
          <a:xfrm>
            <a:off x="4824413" y="3005138"/>
            <a:ext cx="3632200" cy="1752600"/>
            <a:chOff x="2047" y="1893"/>
            <a:chExt cx="2288" cy="1104"/>
          </a:xfrm>
        </p:grpSpPr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D84389C0-8A20-EB46-88DD-6DCBAD5D1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893"/>
              <a:ext cx="2288" cy="1104"/>
            </a:xfrm>
            <a:prstGeom prst="ellipse">
              <a:avLst/>
            </a:prstGeom>
            <a:solidFill>
              <a:srgbClr val="67C4F7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zh-TW" sz="2400">
                <a:latin typeface="Arial" pitchFamily="34" charset="0"/>
              </a:endParaRPr>
            </a:p>
          </p:txBody>
        </p:sp>
        <p:sp>
          <p:nvSpPr>
            <p:cNvPr id="9" name="Text Box 27">
              <a:extLst>
                <a:ext uri="{FF2B5EF4-FFF2-40B4-BE49-F238E27FC236}">
                  <a16:creationId xmlns:a16="http://schemas.microsoft.com/office/drawing/2014/main" id="{1CDBA1AE-1A23-0048-B3F7-295E45505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5" y="2261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2400">
                  <a:latin typeface="Arial" pitchFamily="34" charset="0"/>
                </a:rPr>
                <a:t>NP</a:t>
              </a:r>
            </a:p>
          </p:txBody>
        </p:sp>
      </p:grpSp>
      <p:grpSp>
        <p:nvGrpSpPr>
          <p:cNvPr id="10" name="Group 33">
            <a:extLst>
              <a:ext uri="{FF2B5EF4-FFF2-40B4-BE49-F238E27FC236}">
                <a16:creationId xmlns:a16="http://schemas.microsoft.com/office/drawing/2014/main" id="{4E4CF6DD-5571-A348-8DE5-F154A0CA70AA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3767138"/>
            <a:ext cx="990600" cy="762000"/>
            <a:chOff x="3139" y="2373"/>
            <a:chExt cx="624" cy="480"/>
          </a:xfrm>
        </p:grpSpPr>
        <p:sp>
          <p:nvSpPr>
            <p:cNvPr id="11" name="Oval 29">
              <a:extLst>
                <a:ext uri="{FF2B5EF4-FFF2-40B4-BE49-F238E27FC236}">
                  <a16:creationId xmlns:a16="http://schemas.microsoft.com/office/drawing/2014/main" id="{CEC64801-C381-9347-AD75-433E0FE77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9" y="2373"/>
              <a:ext cx="624" cy="480"/>
            </a:xfrm>
            <a:prstGeom prst="ellipse">
              <a:avLst/>
            </a:prstGeom>
            <a:solidFill>
              <a:srgbClr val="15F915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2" name="Text Box 30">
              <a:extLst>
                <a:ext uri="{FF2B5EF4-FFF2-40B4-BE49-F238E27FC236}">
                  <a16:creationId xmlns:a16="http://schemas.microsoft.com/office/drawing/2014/main" id="{126E3676-DD24-3646-A288-BFB554624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0" y="248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2400">
                  <a:latin typeface="Arial" pitchFamily="34" charset="0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99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2FCA-B51D-8A44-A3FD-E21E73A6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 Problem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F370-A605-8E42-AF34-240C9DBE0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itchFamily="18" charset="-120"/>
              </a:rPr>
              <a:t>A question which is still not answered:</a:t>
            </a:r>
          </a:p>
          <a:p>
            <a:pPr eaLnBrk="1" hangingPunct="1"/>
            <a:endParaRPr lang="en-US" altLang="zh-TW" b="1" dirty="0">
              <a:ea typeface="新細明體" pitchFamily="18" charset="-12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TW" i="1" dirty="0">
                <a:latin typeface="Times-Italic"/>
                <a:ea typeface="新細明體" pitchFamily="18" charset="-120"/>
              </a:rPr>
              <a:t>P </a:t>
            </a:r>
            <a:r>
              <a:rPr lang="en-US" altLang="zh-TW" i="1" dirty="0">
                <a:latin typeface="Times-Italic"/>
                <a:ea typeface="新細明體" pitchFamily="18" charset="-120"/>
                <a:sym typeface="Symbol" pitchFamily="18" charset="2"/>
              </a:rPr>
              <a:t>=  </a:t>
            </a:r>
            <a:r>
              <a:rPr lang="en-US" altLang="zh-TW" i="1" dirty="0">
                <a:latin typeface="Times-Italic"/>
                <a:ea typeface="新細明體" pitchFamily="18" charset="-120"/>
              </a:rPr>
              <a:t>NP  </a:t>
            </a:r>
            <a:r>
              <a:rPr lang="en-US" altLang="zh-TW" dirty="0">
                <a:ea typeface="新細明體" pitchFamily="18" charset="-120"/>
              </a:rPr>
              <a:t>or  </a:t>
            </a:r>
            <a:r>
              <a:rPr lang="en-US" altLang="zh-TW" i="1" dirty="0">
                <a:latin typeface="Times-Italic"/>
                <a:ea typeface="新細明體" pitchFamily="18" charset="-120"/>
              </a:rPr>
              <a:t>P </a:t>
            </a:r>
            <a:r>
              <a:rPr lang="en-US" altLang="zh-TW" i="1" dirty="0">
                <a:latin typeface="Times-Italic"/>
                <a:ea typeface="新細明體" pitchFamily="18" charset="-120"/>
                <a:sym typeface="Symbol" pitchFamily="18" charset="2"/>
              </a:rPr>
              <a:t></a:t>
            </a:r>
            <a:r>
              <a:rPr lang="en-US" altLang="zh-TW" i="1" dirty="0">
                <a:latin typeface="Times-Italic"/>
                <a:ea typeface="新細明體" pitchFamily="18" charset="-120"/>
              </a:rPr>
              <a:t> NP </a:t>
            </a:r>
          </a:p>
          <a:p>
            <a:pPr eaLnBrk="1" hangingPunct="1"/>
            <a:endParaRPr lang="en-US" altLang="zh-TW" b="1" dirty="0">
              <a:ea typeface="新細明體" pitchFamily="18" charset="-120"/>
            </a:endParaRPr>
          </a:p>
          <a:p>
            <a:pPr eaLnBrk="1" hangingPunct="1"/>
            <a:r>
              <a:rPr lang="en-US" altLang="zh-TW" b="1" dirty="0">
                <a:ea typeface="新細明體" pitchFamily="18" charset="-120"/>
              </a:rPr>
              <a:t>There is a strong belief that </a:t>
            </a:r>
            <a:r>
              <a:rPr lang="en-US" altLang="zh-TW" b="1" i="1" dirty="0">
                <a:latin typeface="Times-Italic"/>
                <a:ea typeface="新細明體" pitchFamily="18" charset="-120"/>
              </a:rPr>
              <a:t>P</a:t>
            </a:r>
            <a:r>
              <a:rPr lang="en-US" altLang="zh-TW" b="1" i="1" dirty="0">
                <a:latin typeface="Times-Italic"/>
                <a:ea typeface="新細明體" pitchFamily="18" charset="-120"/>
                <a:sym typeface="Symbol" pitchFamily="18" charset="2"/>
              </a:rPr>
              <a:t></a:t>
            </a:r>
            <a:r>
              <a:rPr lang="en-US" altLang="zh-TW" b="1" i="1" dirty="0">
                <a:latin typeface="Times-Italic"/>
                <a:ea typeface="新細明體" pitchFamily="18" charset="-120"/>
              </a:rPr>
              <a:t> NP</a:t>
            </a:r>
            <a:r>
              <a:rPr lang="en-US" altLang="zh-TW" b="1" dirty="0">
                <a:ea typeface="新細明體" pitchFamily="18" charset="-120"/>
              </a:rPr>
              <a:t>, due to the existence of NP-complete problems (NPC)</a:t>
            </a:r>
          </a:p>
          <a:p>
            <a:pPr lvl="1" algn="just" eaLnBrk="1" hangingPunct="1"/>
            <a:r>
              <a:rPr lang="en-US" altLang="zh-TW" dirty="0">
                <a:ea typeface="新細明體" pitchFamily="18" charset="-120"/>
              </a:rPr>
              <a:t>All NPC problems have the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same degree of difficulty</a:t>
            </a:r>
          </a:p>
          <a:p>
            <a:pPr lvl="1" algn="just" eaLnBrk="1" hangingPunct="1"/>
            <a:r>
              <a:rPr lang="en-US" altLang="zh-TW" dirty="0">
                <a:ea typeface="新細明體" pitchFamily="18" charset="-120"/>
              </a:rPr>
              <a:t>If one of them could be solved in polynomial time, all of them would have a polynomial time solution</a:t>
            </a:r>
          </a:p>
          <a:p>
            <a:pPr lvl="1" algn="just" eaLnBrk="1" hangingPunct="1"/>
            <a:endParaRPr lang="en-US" altLang="zh-TW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8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64DB-A3F3-FC4F-A8EC-08A2F6F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8460-8610-8B4B-944A-5022F3DAA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itchFamily="18" charset="-120"/>
              </a:rPr>
              <a:t>A problem is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NP-complete</a:t>
            </a:r>
            <a:r>
              <a:rPr lang="en-US" altLang="zh-TW" b="1" dirty="0">
                <a:ea typeface="新細明體" pitchFamily="18" charset="-120"/>
              </a:rPr>
              <a:t> if and only if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It is in NP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Some known NP-complete problem can be transformed to it in polynomial time</a:t>
            </a:r>
          </a:p>
          <a:p>
            <a:pPr eaLnBrk="1" hangingPunct="1"/>
            <a:r>
              <a:rPr lang="en-US" altLang="zh-TW" b="1" dirty="0">
                <a:ea typeface="新細明體" pitchFamily="18" charset="-120"/>
              </a:rPr>
              <a:t>Cook’s theorem: 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SATISFIABILITY is NP-complete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The first NP-complete problem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Every NP problem reduces to SAT</a:t>
            </a:r>
          </a:p>
          <a:p>
            <a:endParaRPr lang="en-US" dirty="0"/>
          </a:p>
        </p:txBody>
      </p:sp>
      <p:pic>
        <p:nvPicPr>
          <p:cNvPr id="17416" name="Picture 8" descr="Symmetry | Free Full-Text | Symmetry in Boolean Satisfiability | HTML">
            <a:extLst>
              <a:ext uri="{FF2B5EF4-FFF2-40B4-BE49-F238E27FC236}">
                <a16:creationId xmlns:a16="http://schemas.microsoft.com/office/drawing/2014/main" id="{D8A650B1-C23C-AB4A-8453-749975CD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18" y="2958306"/>
            <a:ext cx="4599782" cy="3429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03032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571F-743E-6040-A719-B081EC35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 Problem Examples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28E7-AEA0-8244-9F43-4780534F1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itchFamily="18" charset="-120"/>
              </a:rPr>
              <a:t>Clique finding problem</a:t>
            </a:r>
            <a:endParaRPr lang="en-US" altLang="zh-TW" dirty="0">
              <a:ea typeface="新細明體" pitchFamily="18" charset="-120"/>
            </a:endParaRP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Input: graph G = (V,E), positive integer K </a:t>
            </a:r>
            <a:r>
              <a:rPr lang="en-US" altLang="zh-TW" dirty="0">
                <a:latin typeface="Times-Roman"/>
                <a:ea typeface="新細明體" pitchFamily="18" charset="-120"/>
                <a:sym typeface="Symbol" pitchFamily="18" charset="2"/>
              </a:rPr>
              <a:t></a:t>
            </a:r>
            <a:r>
              <a:rPr lang="en-US" altLang="zh-TW" dirty="0">
                <a:ea typeface="新細明體" pitchFamily="18" charset="-120"/>
              </a:rPr>
              <a:t> |V| 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Question: does G contain a clique of size K or more?</a:t>
            </a:r>
          </a:p>
          <a:p>
            <a:pPr eaLnBrk="1" hangingPunct="1"/>
            <a:r>
              <a:rPr lang="en-US" altLang="zh-TW" b="1" dirty="0">
                <a:ea typeface="新細明體" pitchFamily="18" charset="-120"/>
              </a:rPr>
              <a:t>Minimum cover problem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Input: collection C of subsets of a finite set S, positive integer K </a:t>
            </a:r>
            <a:r>
              <a:rPr lang="en-US" altLang="zh-TW" dirty="0">
                <a:latin typeface="Times-Roman"/>
                <a:ea typeface="新細明體" pitchFamily="18" charset="-120"/>
                <a:sym typeface="Symbol" pitchFamily="18" charset="2"/>
              </a:rPr>
              <a:t></a:t>
            </a:r>
            <a:r>
              <a:rPr lang="en-US" altLang="zh-TW" dirty="0">
                <a:ea typeface="新細明體" pitchFamily="18" charset="-120"/>
              </a:rPr>
              <a:t> |C| 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Question: does G contain a cover for S of size K or less?</a:t>
            </a:r>
          </a:p>
          <a:p>
            <a:endParaRPr lang="en-US" dirty="0"/>
          </a:p>
        </p:txBody>
      </p:sp>
      <p:pic>
        <p:nvPicPr>
          <p:cNvPr id="18434" name="Picture 2" descr="Graph containing a clique of size 3 (FGH) and a maximum clique of size... |  Download Scientific Diagram">
            <a:extLst>
              <a:ext uri="{FF2B5EF4-FFF2-40B4-BE49-F238E27FC236}">
                <a16:creationId xmlns:a16="http://schemas.microsoft.com/office/drawing/2014/main" id="{B478BF04-1B0E-5546-90E1-CCE29335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185114"/>
            <a:ext cx="4857750" cy="21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413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571F-743E-6040-A719-B081EC35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 Problem Examples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28E7-AEA0-8244-9F43-4780534F1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itchFamily="18" charset="-120"/>
              </a:rPr>
              <a:t>Circuit set problem</a:t>
            </a:r>
          </a:p>
          <a:p>
            <a:pPr lvl="1"/>
            <a:r>
              <a:rPr lang="en-US" sz="2400" dirty="0"/>
              <a:t>Take a Boolean circuit with a single output node and ask whether there is an assignment of values to the circuit’s inputs so that the output is “1”</a:t>
            </a:r>
            <a:endParaRPr lang="en-CA" sz="2400" dirty="0"/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FBCAB1-56CE-0043-91FA-1333543BC590}"/>
              </a:ext>
            </a:extLst>
          </p:cNvPr>
          <p:cNvGrpSpPr/>
          <p:nvPr/>
        </p:nvGrpSpPr>
        <p:grpSpPr>
          <a:xfrm>
            <a:off x="1253178" y="2976561"/>
            <a:ext cx="9685644" cy="3400425"/>
            <a:chOff x="755650" y="1844675"/>
            <a:chExt cx="6769100" cy="2376488"/>
          </a:xfrm>
        </p:grpSpPr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DFC32379-D2C0-7A4C-9CCC-23CF9E8AA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650" y="1844675"/>
              <a:ext cx="0" cy="23764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3B40C0E7-A921-EF4E-A8E6-A79DCA631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650" y="1844675"/>
              <a:ext cx="1655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F94CAA32-985C-E742-8A29-E5B794488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413" y="1844675"/>
              <a:ext cx="0" cy="23764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16095A3E-C518-A745-BA30-A4488ADDA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088" y="1916113"/>
              <a:ext cx="1516062" cy="366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Logic Gates</a:t>
              </a:r>
              <a:endParaRPr lang="en-CA"/>
            </a:p>
          </p:txBody>
        </p: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D1C73B15-A336-DC44-B7BD-131B2C147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475" y="2457450"/>
              <a:ext cx="396875" cy="431800"/>
              <a:chOff x="634" y="1548"/>
              <a:chExt cx="250" cy="272"/>
            </a:xfrm>
          </p:grpSpPr>
          <p:sp>
            <p:nvSpPr>
              <p:cNvPr id="10" name="AutoShape 9">
                <a:extLst>
                  <a:ext uri="{FF2B5EF4-FFF2-40B4-BE49-F238E27FC236}">
                    <a16:creationId xmlns:a16="http://schemas.microsoft.com/office/drawing/2014/main" id="{A268D8BC-0D11-AD40-AD8B-595C78B62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2" y="1570"/>
                <a:ext cx="272" cy="22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80177E2-B92B-2D49-BCC1-25FB5CB3D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1661"/>
                <a:ext cx="45" cy="45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CFA4497D-0881-6340-A66C-C12B2ED09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238" y="2486025"/>
              <a:ext cx="676275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NOT</a:t>
              </a:r>
              <a:endParaRPr lang="en-CA"/>
            </a:p>
          </p:txBody>
        </p:sp>
        <p:grpSp>
          <p:nvGrpSpPr>
            <p:cNvPr id="13" name="Group 36">
              <a:extLst>
                <a:ext uri="{FF2B5EF4-FFF2-40B4-BE49-F238E27FC236}">
                  <a16:creationId xmlns:a16="http://schemas.microsoft.com/office/drawing/2014/main" id="{9DDE9112-2449-F240-BABD-237C48C0CA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475" y="3735388"/>
              <a:ext cx="427038" cy="341312"/>
              <a:chOff x="773" y="1945"/>
              <a:chExt cx="269" cy="215"/>
            </a:xfrm>
          </p:grpSpPr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D55AE7EA-A92B-AC4D-BE4A-C59A4AE92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" y="1945"/>
                <a:ext cx="107" cy="2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18"/>
                  </a:cxn>
                  <a:cxn ang="0">
                    <a:pos x="98" y="54"/>
                  </a:cxn>
                  <a:cxn ang="0">
                    <a:pos x="107" y="107"/>
                  </a:cxn>
                  <a:cxn ang="0">
                    <a:pos x="98" y="161"/>
                  </a:cxn>
                  <a:cxn ang="0">
                    <a:pos x="53" y="206"/>
                  </a:cxn>
                  <a:cxn ang="0">
                    <a:pos x="0" y="215"/>
                  </a:cxn>
                </a:cxnLst>
                <a:rect l="0" t="0" r="r" b="b"/>
                <a:pathLst>
                  <a:path w="107" h="215">
                    <a:moveTo>
                      <a:pt x="0" y="0"/>
                    </a:moveTo>
                    <a:lnTo>
                      <a:pt x="53" y="18"/>
                    </a:lnTo>
                    <a:lnTo>
                      <a:pt x="98" y="54"/>
                    </a:lnTo>
                    <a:lnTo>
                      <a:pt x="107" y="107"/>
                    </a:lnTo>
                    <a:lnTo>
                      <a:pt x="98" y="161"/>
                    </a:lnTo>
                    <a:lnTo>
                      <a:pt x="53" y="206"/>
                    </a:lnTo>
                    <a:lnTo>
                      <a:pt x="0" y="215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174CAAA1-4851-8B48-8B91-56FD61441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" y="1945"/>
                <a:ext cx="162" cy="215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0" y="0"/>
                  </a:cxn>
                  <a:cxn ang="0">
                    <a:pos x="0" y="215"/>
                  </a:cxn>
                  <a:cxn ang="0">
                    <a:pos x="162" y="215"/>
                  </a:cxn>
                </a:cxnLst>
                <a:rect l="0" t="0" r="r" b="b"/>
                <a:pathLst>
                  <a:path w="162" h="215">
                    <a:moveTo>
                      <a:pt x="162" y="0"/>
                    </a:moveTo>
                    <a:lnTo>
                      <a:pt x="0" y="0"/>
                    </a:lnTo>
                    <a:lnTo>
                      <a:pt x="0" y="215"/>
                    </a:lnTo>
                    <a:lnTo>
                      <a:pt x="162" y="215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Text Box 37">
              <a:extLst>
                <a:ext uri="{FF2B5EF4-FFF2-40B4-BE49-F238E27FC236}">
                  <a16:creationId xmlns:a16="http://schemas.microsoft.com/office/drawing/2014/main" id="{60871AB5-481A-5643-83E9-C46ECB0AD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813" y="3709988"/>
              <a:ext cx="687387" cy="366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AND</a:t>
              </a:r>
              <a:endParaRPr lang="en-CA"/>
            </a:p>
          </p:txBody>
        </p: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10AF9538-3E5D-0C4E-95B4-3325EFE2E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125" y="3086100"/>
              <a:ext cx="427038" cy="342900"/>
              <a:chOff x="2055" y="1536"/>
              <a:chExt cx="269" cy="216"/>
            </a:xfrm>
          </p:grpSpPr>
          <p:sp>
            <p:nvSpPr>
              <p:cNvPr id="18" name="Freeform 42">
                <a:extLst>
                  <a:ext uri="{FF2B5EF4-FFF2-40B4-BE49-F238E27FC236}">
                    <a16:creationId xmlns:a16="http://schemas.microsoft.com/office/drawing/2014/main" id="{EF5B629A-F428-EC45-83D0-3A4B23DA2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644"/>
                <a:ext cx="215" cy="107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197" y="44"/>
                  </a:cxn>
                  <a:cxn ang="0">
                    <a:pos x="152" y="80"/>
                  </a:cxn>
                  <a:cxn ang="0">
                    <a:pos x="89" y="98"/>
                  </a:cxn>
                  <a:cxn ang="0">
                    <a:pos x="0" y="107"/>
                  </a:cxn>
                </a:cxnLst>
                <a:rect l="0" t="0" r="r" b="b"/>
                <a:pathLst>
                  <a:path w="215" h="107">
                    <a:moveTo>
                      <a:pt x="215" y="0"/>
                    </a:moveTo>
                    <a:lnTo>
                      <a:pt x="197" y="44"/>
                    </a:lnTo>
                    <a:lnTo>
                      <a:pt x="152" y="80"/>
                    </a:lnTo>
                    <a:lnTo>
                      <a:pt x="89" y="98"/>
                    </a:lnTo>
                    <a:lnTo>
                      <a:pt x="0" y="10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FA5123AE-9A4F-5042-A129-67BBF03D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536"/>
                <a:ext cx="215" cy="10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9" y="9"/>
                  </a:cxn>
                  <a:cxn ang="0">
                    <a:pos x="152" y="36"/>
                  </a:cxn>
                  <a:cxn ang="0">
                    <a:pos x="197" y="72"/>
                  </a:cxn>
                  <a:cxn ang="0">
                    <a:pos x="215" y="108"/>
                  </a:cxn>
                </a:cxnLst>
                <a:rect l="0" t="0" r="r" b="b"/>
                <a:pathLst>
                  <a:path w="215" h="108">
                    <a:moveTo>
                      <a:pt x="0" y="0"/>
                    </a:moveTo>
                    <a:lnTo>
                      <a:pt x="89" y="9"/>
                    </a:lnTo>
                    <a:lnTo>
                      <a:pt x="152" y="36"/>
                    </a:lnTo>
                    <a:lnTo>
                      <a:pt x="197" y="72"/>
                    </a:lnTo>
                    <a:lnTo>
                      <a:pt x="215" y="108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4">
                <a:extLst>
                  <a:ext uri="{FF2B5EF4-FFF2-40B4-BE49-F238E27FC236}">
                    <a16:creationId xmlns:a16="http://schemas.microsoft.com/office/drawing/2014/main" id="{71805BDA-8DB4-8246-B77D-A6FC33005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1644"/>
                <a:ext cx="27" cy="107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7" y="53"/>
                  </a:cxn>
                  <a:cxn ang="0">
                    <a:pos x="18" y="98"/>
                  </a:cxn>
                  <a:cxn ang="0">
                    <a:pos x="0" y="107"/>
                  </a:cxn>
                </a:cxnLst>
                <a:rect l="0" t="0" r="r" b="b"/>
                <a:pathLst>
                  <a:path w="27" h="107">
                    <a:moveTo>
                      <a:pt x="27" y="0"/>
                    </a:moveTo>
                    <a:lnTo>
                      <a:pt x="27" y="53"/>
                    </a:lnTo>
                    <a:lnTo>
                      <a:pt x="18" y="98"/>
                    </a:lnTo>
                    <a:lnTo>
                      <a:pt x="0" y="10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45">
                <a:extLst>
                  <a:ext uri="{FF2B5EF4-FFF2-40B4-BE49-F238E27FC236}">
                    <a16:creationId xmlns:a16="http://schemas.microsoft.com/office/drawing/2014/main" id="{FE284E90-3247-9946-B40E-5449339D7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1536"/>
                <a:ext cx="18" cy="108"/>
              </a:xfrm>
              <a:custGeom>
                <a:avLst/>
                <a:gdLst/>
                <a:ahLst/>
                <a:cxnLst>
                  <a:cxn ang="0">
                    <a:pos x="18" y="108"/>
                  </a:cxn>
                  <a:cxn ang="0">
                    <a:pos x="18" y="54"/>
                  </a:cxn>
                  <a:cxn ang="0">
                    <a:pos x="9" y="18"/>
                  </a:cxn>
                  <a:cxn ang="0">
                    <a:pos x="0" y="0"/>
                  </a:cxn>
                </a:cxnLst>
                <a:rect l="0" t="0" r="r" b="b"/>
                <a:pathLst>
                  <a:path w="18" h="108">
                    <a:moveTo>
                      <a:pt x="18" y="108"/>
                    </a:moveTo>
                    <a:lnTo>
                      <a:pt x="18" y="54"/>
                    </a:lnTo>
                    <a:lnTo>
                      <a:pt x="9" y="18"/>
                    </a:lnTo>
                    <a:lnTo>
                      <a:pt x="0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46">
                <a:extLst>
                  <a:ext uri="{FF2B5EF4-FFF2-40B4-BE49-F238E27FC236}">
                    <a16:creationId xmlns:a16="http://schemas.microsoft.com/office/drawing/2014/main" id="{496716D2-F080-DC4C-BF38-4F035F1BD8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5" y="1536"/>
                <a:ext cx="54" cy="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7">
                <a:extLst>
                  <a:ext uri="{FF2B5EF4-FFF2-40B4-BE49-F238E27FC236}">
                    <a16:creationId xmlns:a16="http://schemas.microsoft.com/office/drawing/2014/main" id="{27C99A08-E3DC-CB45-BED5-EF5B671B86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5" y="1751"/>
                <a:ext cx="54" cy="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 Box 49">
              <a:extLst>
                <a:ext uri="{FF2B5EF4-FFF2-40B4-BE49-F238E27FC236}">
                  <a16:creationId xmlns:a16="http://schemas.microsoft.com/office/drawing/2014/main" id="{C229D4E0-7E5C-0C45-8A77-440B397A4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763" y="3068638"/>
              <a:ext cx="522287" cy="366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OR</a:t>
              </a:r>
              <a:endParaRPr lang="en-CA"/>
            </a:p>
          </p:txBody>
        </p:sp>
        <p:sp>
          <p:nvSpPr>
            <p:cNvPr id="25" name="Line 50">
              <a:extLst>
                <a:ext uri="{FF2B5EF4-FFF2-40B4-BE49-F238E27FC236}">
                  <a16:creationId xmlns:a16="http://schemas.microsoft.com/office/drawing/2014/main" id="{A3EF43F5-A1B3-6743-94E6-E10E24A2E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650" y="4221163"/>
              <a:ext cx="16557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51">
              <a:extLst>
                <a:ext uri="{FF2B5EF4-FFF2-40B4-BE49-F238E27FC236}">
                  <a16:creationId xmlns:a16="http://schemas.microsoft.com/office/drawing/2014/main" id="{BD64D35D-3BD3-084B-8B0A-FFE71803D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4825" y="2420938"/>
              <a:ext cx="427038" cy="342900"/>
              <a:chOff x="2055" y="1536"/>
              <a:chExt cx="269" cy="216"/>
            </a:xfrm>
          </p:grpSpPr>
          <p:sp>
            <p:nvSpPr>
              <p:cNvPr id="27" name="Freeform 52">
                <a:extLst>
                  <a:ext uri="{FF2B5EF4-FFF2-40B4-BE49-F238E27FC236}">
                    <a16:creationId xmlns:a16="http://schemas.microsoft.com/office/drawing/2014/main" id="{98D15B7A-C8D4-8247-B5E1-DE93775B5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644"/>
                <a:ext cx="215" cy="107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197" y="44"/>
                  </a:cxn>
                  <a:cxn ang="0">
                    <a:pos x="152" y="80"/>
                  </a:cxn>
                  <a:cxn ang="0">
                    <a:pos x="89" y="98"/>
                  </a:cxn>
                  <a:cxn ang="0">
                    <a:pos x="0" y="107"/>
                  </a:cxn>
                </a:cxnLst>
                <a:rect l="0" t="0" r="r" b="b"/>
                <a:pathLst>
                  <a:path w="215" h="107">
                    <a:moveTo>
                      <a:pt x="215" y="0"/>
                    </a:moveTo>
                    <a:lnTo>
                      <a:pt x="197" y="44"/>
                    </a:lnTo>
                    <a:lnTo>
                      <a:pt x="152" y="80"/>
                    </a:lnTo>
                    <a:lnTo>
                      <a:pt x="89" y="98"/>
                    </a:lnTo>
                    <a:lnTo>
                      <a:pt x="0" y="10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3">
                <a:extLst>
                  <a:ext uri="{FF2B5EF4-FFF2-40B4-BE49-F238E27FC236}">
                    <a16:creationId xmlns:a16="http://schemas.microsoft.com/office/drawing/2014/main" id="{29B20DD6-D76C-5840-9F5C-EAA8D2389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536"/>
                <a:ext cx="215" cy="10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9" y="9"/>
                  </a:cxn>
                  <a:cxn ang="0">
                    <a:pos x="152" y="36"/>
                  </a:cxn>
                  <a:cxn ang="0">
                    <a:pos x="197" y="72"/>
                  </a:cxn>
                  <a:cxn ang="0">
                    <a:pos x="215" y="108"/>
                  </a:cxn>
                </a:cxnLst>
                <a:rect l="0" t="0" r="r" b="b"/>
                <a:pathLst>
                  <a:path w="215" h="108">
                    <a:moveTo>
                      <a:pt x="0" y="0"/>
                    </a:moveTo>
                    <a:lnTo>
                      <a:pt x="89" y="9"/>
                    </a:lnTo>
                    <a:lnTo>
                      <a:pt x="152" y="36"/>
                    </a:lnTo>
                    <a:lnTo>
                      <a:pt x="197" y="72"/>
                    </a:lnTo>
                    <a:lnTo>
                      <a:pt x="215" y="108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54">
                <a:extLst>
                  <a:ext uri="{FF2B5EF4-FFF2-40B4-BE49-F238E27FC236}">
                    <a16:creationId xmlns:a16="http://schemas.microsoft.com/office/drawing/2014/main" id="{FCBB5441-7549-CD46-9A9D-F89B14DB3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1644"/>
                <a:ext cx="27" cy="107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7" y="53"/>
                  </a:cxn>
                  <a:cxn ang="0">
                    <a:pos x="18" y="98"/>
                  </a:cxn>
                  <a:cxn ang="0">
                    <a:pos x="0" y="107"/>
                  </a:cxn>
                </a:cxnLst>
                <a:rect l="0" t="0" r="r" b="b"/>
                <a:pathLst>
                  <a:path w="27" h="107">
                    <a:moveTo>
                      <a:pt x="27" y="0"/>
                    </a:moveTo>
                    <a:lnTo>
                      <a:pt x="27" y="53"/>
                    </a:lnTo>
                    <a:lnTo>
                      <a:pt x="18" y="98"/>
                    </a:lnTo>
                    <a:lnTo>
                      <a:pt x="0" y="10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5">
                <a:extLst>
                  <a:ext uri="{FF2B5EF4-FFF2-40B4-BE49-F238E27FC236}">
                    <a16:creationId xmlns:a16="http://schemas.microsoft.com/office/drawing/2014/main" id="{7181B60C-4CDD-DE4B-8BA1-8E31348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1536"/>
                <a:ext cx="18" cy="108"/>
              </a:xfrm>
              <a:custGeom>
                <a:avLst/>
                <a:gdLst/>
                <a:ahLst/>
                <a:cxnLst>
                  <a:cxn ang="0">
                    <a:pos x="18" y="108"/>
                  </a:cxn>
                  <a:cxn ang="0">
                    <a:pos x="18" y="54"/>
                  </a:cxn>
                  <a:cxn ang="0">
                    <a:pos x="9" y="18"/>
                  </a:cxn>
                  <a:cxn ang="0">
                    <a:pos x="0" y="0"/>
                  </a:cxn>
                </a:cxnLst>
                <a:rect l="0" t="0" r="r" b="b"/>
                <a:pathLst>
                  <a:path w="18" h="108">
                    <a:moveTo>
                      <a:pt x="18" y="108"/>
                    </a:moveTo>
                    <a:lnTo>
                      <a:pt x="18" y="54"/>
                    </a:lnTo>
                    <a:lnTo>
                      <a:pt x="9" y="18"/>
                    </a:lnTo>
                    <a:lnTo>
                      <a:pt x="0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56">
                <a:extLst>
                  <a:ext uri="{FF2B5EF4-FFF2-40B4-BE49-F238E27FC236}">
                    <a16:creationId xmlns:a16="http://schemas.microsoft.com/office/drawing/2014/main" id="{5EF871C2-AE6C-DD42-85C1-B4AC12D70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5" y="1536"/>
                <a:ext cx="54" cy="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57">
                <a:extLst>
                  <a:ext uri="{FF2B5EF4-FFF2-40B4-BE49-F238E27FC236}">
                    <a16:creationId xmlns:a16="http://schemas.microsoft.com/office/drawing/2014/main" id="{16D7D4BA-F5CA-3546-8682-1FA5206A2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5" y="1751"/>
                <a:ext cx="54" cy="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58">
              <a:extLst>
                <a:ext uri="{FF2B5EF4-FFF2-40B4-BE49-F238E27FC236}">
                  <a16:creationId xmlns:a16="http://schemas.microsoft.com/office/drawing/2014/main" id="{19816951-1105-5A4F-B756-3BF54B0859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9613" y="3471863"/>
              <a:ext cx="427037" cy="342900"/>
              <a:chOff x="2055" y="1536"/>
              <a:chExt cx="269" cy="216"/>
            </a:xfrm>
          </p:grpSpPr>
          <p:sp>
            <p:nvSpPr>
              <p:cNvPr id="34" name="Freeform 59">
                <a:extLst>
                  <a:ext uri="{FF2B5EF4-FFF2-40B4-BE49-F238E27FC236}">
                    <a16:creationId xmlns:a16="http://schemas.microsoft.com/office/drawing/2014/main" id="{BEC38C24-3FFA-4E44-84B5-7407C8C9A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644"/>
                <a:ext cx="215" cy="107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197" y="44"/>
                  </a:cxn>
                  <a:cxn ang="0">
                    <a:pos x="152" y="80"/>
                  </a:cxn>
                  <a:cxn ang="0">
                    <a:pos x="89" y="98"/>
                  </a:cxn>
                  <a:cxn ang="0">
                    <a:pos x="0" y="107"/>
                  </a:cxn>
                </a:cxnLst>
                <a:rect l="0" t="0" r="r" b="b"/>
                <a:pathLst>
                  <a:path w="215" h="107">
                    <a:moveTo>
                      <a:pt x="215" y="0"/>
                    </a:moveTo>
                    <a:lnTo>
                      <a:pt x="197" y="44"/>
                    </a:lnTo>
                    <a:lnTo>
                      <a:pt x="152" y="80"/>
                    </a:lnTo>
                    <a:lnTo>
                      <a:pt x="89" y="98"/>
                    </a:lnTo>
                    <a:lnTo>
                      <a:pt x="0" y="10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60">
                <a:extLst>
                  <a:ext uri="{FF2B5EF4-FFF2-40B4-BE49-F238E27FC236}">
                    <a16:creationId xmlns:a16="http://schemas.microsoft.com/office/drawing/2014/main" id="{4DB774EE-621A-AD4E-9D3F-F5FB7F1C5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536"/>
                <a:ext cx="215" cy="10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9" y="9"/>
                  </a:cxn>
                  <a:cxn ang="0">
                    <a:pos x="152" y="36"/>
                  </a:cxn>
                  <a:cxn ang="0">
                    <a:pos x="197" y="72"/>
                  </a:cxn>
                  <a:cxn ang="0">
                    <a:pos x="215" y="108"/>
                  </a:cxn>
                </a:cxnLst>
                <a:rect l="0" t="0" r="r" b="b"/>
                <a:pathLst>
                  <a:path w="215" h="108">
                    <a:moveTo>
                      <a:pt x="0" y="0"/>
                    </a:moveTo>
                    <a:lnTo>
                      <a:pt x="89" y="9"/>
                    </a:lnTo>
                    <a:lnTo>
                      <a:pt x="152" y="36"/>
                    </a:lnTo>
                    <a:lnTo>
                      <a:pt x="197" y="72"/>
                    </a:lnTo>
                    <a:lnTo>
                      <a:pt x="215" y="108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61">
                <a:extLst>
                  <a:ext uri="{FF2B5EF4-FFF2-40B4-BE49-F238E27FC236}">
                    <a16:creationId xmlns:a16="http://schemas.microsoft.com/office/drawing/2014/main" id="{80A169F7-1FF1-5A42-B43C-5A2DDAB69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1644"/>
                <a:ext cx="27" cy="107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7" y="53"/>
                  </a:cxn>
                  <a:cxn ang="0">
                    <a:pos x="18" y="98"/>
                  </a:cxn>
                  <a:cxn ang="0">
                    <a:pos x="0" y="107"/>
                  </a:cxn>
                </a:cxnLst>
                <a:rect l="0" t="0" r="r" b="b"/>
                <a:pathLst>
                  <a:path w="27" h="107">
                    <a:moveTo>
                      <a:pt x="27" y="0"/>
                    </a:moveTo>
                    <a:lnTo>
                      <a:pt x="27" y="53"/>
                    </a:lnTo>
                    <a:lnTo>
                      <a:pt x="18" y="98"/>
                    </a:lnTo>
                    <a:lnTo>
                      <a:pt x="0" y="10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62">
                <a:extLst>
                  <a:ext uri="{FF2B5EF4-FFF2-40B4-BE49-F238E27FC236}">
                    <a16:creationId xmlns:a16="http://schemas.microsoft.com/office/drawing/2014/main" id="{0DBACEF7-7E1E-8A43-97DD-2ED84EF4B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1536"/>
                <a:ext cx="18" cy="108"/>
              </a:xfrm>
              <a:custGeom>
                <a:avLst/>
                <a:gdLst/>
                <a:ahLst/>
                <a:cxnLst>
                  <a:cxn ang="0">
                    <a:pos x="18" y="108"/>
                  </a:cxn>
                  <a:cxn ang="0">
                    <a:pos x="18" y="54"/>
                  </a:cxn>
                  <a:cxn ang="0">
                    <a:pos x="9" y="18"/>
                  </a:cxn>
                  <a:cxn ang="0">
                    <a:pos x="0" y="0"/>
                  </a:cxn>
                </a:cxnLst>
                <a:rect l="0" t="0" r="r" b="b"/>
                <a:pathLst>
                  <a:path w="18" h="108">
                    <a:moveTo>
                      <a:pt x="18" y="108"/>
                    </a:moveTo>
                    <a:lnTo>
                      <a:pt x="18" y="54"/>
                    </a:lnTo>
                    <a:lnTo>
                      <a:pt x="9" y="18"/>
                    </a:lnTo>
                    <a:lnTo>
                      <a:pt x="0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63">
                <a:extLst>
                  <a:ext uri="{FF2B5EF4-FFF2-40B4-BE49-F238E27FC236}">
                    <a16:creationId xmlns:a16="http://schemas.microsoft.com/office/drawing/2014/main" id="{8F1F3CE3-50D3-5447-8E95-E68AEE6F6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5" y="1536"/>
                <a:ext cx="54" cy="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64">
                <a:extLst>
                  <a:ext uri="{FF2B5EF4-FFF2-40B4-BE49-F238E27FC236}">
                    <a16:creationId xmlns:a16="http://schemas.microsoft.com/office/drawing/2014/main" id="{1FE23DA4-2BF4-B04F-9A53-69A5C7A08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5" y="1751"/>
                <a:ext cx="54" cy="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65">
              <a:extLst>
                <a:ext uri="{FF2B5EF4-FFF2-40B4-BE49-F238E27FC236}">
                  <a16:creationId xmlns:a16="http://schemas.microsoft.com/office/drawing/2014/main" id="{0D8F62A2-7847-5448-B220-A71721D45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938" y="2133600"/>
              <a:ext cx="427037" cy="342900"/>
              <a:chOff x="2055" y="1536"/>
              <a:chExt cx="269" cy="216"/>
            </a:xfrm>
          </p:grpSpPr>
          <p:sp>
            <p:nvSpPr>
              <p:cNvPr id="41" name="Freeform 66">
                <a:extLst>
                  <a:ext uri="{FF2B5EF4-FFF2-40B4-BE49-F238E27FC236}">
                    <a16:creationId xmlns:a16="http://schemas.microsoft.com/office/drawing/2014/main" id="{E11349DA-CF9A-F842-BFEB-5A6598EE0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644"/>
                <a:ext cx="215" cy="107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197" y="44"/>
                  </a:cxn>
                  <a:cxn ang="0">
                    <a:pos x="152" y="80"/>
                  </a:cxn>
                  <a:cxn ang="0">
                    <a:pos x="89" y="98"/>
                  </a:cxn>
                  <a:cxn ang="0">
                    <a:pos x="0" y="107"/>
                  </a:cxn>
                </a:cxnLst>
                <a:rect l="0" t="0" r="r" b="b"/>
                <a:pathLst>
                  <a:path w="215" h="107">
                    <a:moveTo>
                      <a:pt x="215" y="0"/>
                    </a:moveTo>
                    <a:lnTo>
                      <a:pt x="197" y="44"/>
                    </a:lnTo>
                    <a:lnTo>
                      <a:pt x="152" y="80"/>
                    </a:lnTo>
                    <a:lnTo>
                      <a:pt x="89" y="98"/>
                    </a:lnTo>
                    <a:lnTo>
                      <a:pt x="0" y="10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67">
                <a:extLst>
                  <a:ext uri="{FF2B5EF4-FFF2-40B4-BE49-F238E27FC236}">
                    <a16:creationId xmlns:a16="http://schemas.microsoft.com/office/drawing/2014/main" id="{CCFFAF02-0493-CF4F-BC9C-F5B5A4C5A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536"/>
                <a:ext cx="215" cy="10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9" y="9"/>
                  </a:cxn>
                  <a:cxn ang="0">
                    <a:pos x="152" y="36"/>
                  </a:cxn>
                  <a:cxn ang="0">
                    <a:pos x="197" y="72"/>
                  </a:cxn>
                  <a:cxn ang="0">
                    <a:pos x="215" y="108"/>
                  </a:cxn>
                </a:cxnLst>
                <a:rect l="0" t="0" r="r" b="b"/>
                <a:pathLst>
                  <a:path w="215" h="108">
                    <a:moveTo>
                      <a:pt x="0" y="0"/>
                    </a:moveTo>
                    <a:lnTo>
                      <a:pt x="89" y="9"/>
                    </a:lnTo>
                    <a:lnTo>
                      <a:pt x="152" y="36"/>
                    </a:lnTo>
                    <a:lnTo>
                      <a:pt x="197" y="72"/>
                    </a:lnTo>
                    <a:lnTo>
                      <a:pt x="215" y="108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68">
                <a:extLst>
                  <a:ext uri="{FF2B5EF4-FFF2-40B4-BE49-F238E27FC236}">
                    <a16:creationId xmlns:a16="http://schemas.microsoft.com/office/drawing/2014/main" id="{D4DD0566-71B9-0F49-ABFE-CB35BF197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1644"/>
                <a:ext cx="27" cy="107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7" y="53"/>
                  </a:cxn>
                  <a:cxn ang="0">
                    <a:pos x="18" y="98"/>
                  </a:cxn>
                  <a:cxn ang="0">
                    <a:pos x="0" y="107"/>
                  </a:cxn>
                </a:cxnLst>
                <a:rect l="0" t="0" r="r" b="b"/>
                <a:pathLst>
                  <a:path w="27" h="107">
                    <a:moveTo>
                      <a:pt x="27" y="0"/>
                    </a:moveTo>
                    <a:lnTo>
                      <a:pt x="27" y="53"/>
                    </a:lnTo>
                    <a:lnTo>
                      <a:pt x="18" y="98"/>
                    </a:lnTo>
                    <a:lnTo>
                      <a:pt x="0" y="10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69">
                <a:extLst>
                  <a:ext uri="{FF2B5EF4-FFF2-40B4-BE49-F238E27FC236}">
                    <a16:creationId xmlns:a16="http://schemas.microsoft.com/office/drawing/2014/main" id="{2BCBDE03-A8B5-0B41-9FE7-6A82C4E94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1536"/>
                <a:ext cx="18" cy="108"/>
              </a:xfrm>
              <a:custGeom>
                <a:avLst/>
                <a:gdLst/>
                <a:ahLst/>
                <a:cxnLst>
                  <a:cxn ang="0">
                    <a:pos x="18" y="108"/>
                  </a:cxn>
                  <a:cxn ang="0">
                    <a:pos x="18" y="54"/>
                  </a:cxn>
                  <a:cxn ang="0">
                    <a:pos x="9" y="18"/>
                  </a:cxn>
                  <a:cxn ang="0">
                    <a:pos x="0" y="0"/>
                  </a:cxn>
                </a:cxnLst>
                <a:rect l="0" t="0" r="r" b="b"/>
                <a:pathLst>
                  <a:path w="18" h="108">
                    <a:moveTo>
                      <a:pt x="18" y="108"/>
                    </a:moveTo>
                    <a:lnTo>
                      <a:pt x="18" y="54"/>
                    </a:lnTo>
                    <a:lnTo>
                      <a:pt x="9" y="18"/>
                    </a:lnTo>
                    <a:lnTo>
                      <a:pt x="0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70">
                <a:extLst>
                  <a:ext uri="{FF2B5EF4-FFF2-40B4-BE49-F238E27FC236}">
                    <a16:creationId xmlns:a16="http://schemas.microsoft.com/office/drawing/2014/main" id="{4985F0A3-AD9C-5540-AACD-FC58C8EE4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5" y="1536"/>
                <a:ext cx="54" cy="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71">
                <a:extLst>
                  <a:ext uri="{FF2B5EF4-FFF2-40B4-BE49-F238E27FC236}">
                    <a16:creationId xmlns:a16="http://schemas.microsoft.com/office/drawing/2014/main" id="{2ACB1ABB-4A7A-6748-BE10-57783967B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5" y="1751"/>
                <a:ext cx="54" cy="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72">
              <a:extLst>
                <a:ext uri="{FF2B5EF4-FFF2-40B4-BE49-F238E27FC236}">
                  <a16:creationId xmlns:a16="http://schemas.microsoft.com/office/drawing/2014/main" id="{A97998AF-FF89-F649-B514-1728A0C49F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51500" y="3429000"/>
              <a:ext cx="396875" cy="431800"/>
              <a:chOff x="634" y="1548"/>
              <a:chExt cx="250" cy="272"/>
            </a:xfrm>
          </p:grpSpPr>
          <p:sp>
            <p:nvSpPr>
              <p:cNvPr id="48" name="AutoShape 73">
                <a:extLst>
                  <a:ext uri="{FF2B5EF4-FFF2-40B4-BE49-F238E27FC236}">
                    <a16:creationId xmlns:a16="http://schemas.microsoft.com/office/drawing/2014/main" id="{A3A01F1A-6528-9543-AC2B-741CE4A92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2" y="1570"/>
                <a:ext cx="272" cy="22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Oval 74">
                <a:extLst>
                  <a:ext uri="{FF2B5EF4-FFF2-40B4-BE49-F238E27FC236}">
                    <a16:creationId xmlns:a16="http://schemas.microsoft.com/office/drawing/2014/main" id="{14DCBA06-D601-3D4B-A373-3532A8366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1661"/>
                <a:ext cx="45" cy="45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" name="Group 75">
              <a:extLst>
                <a:ext uri="{FF2B5EF4-FFF2-40B4-BE49-F238E27FC236}">
                  <a16:creationId xmlns:a16="http://schemas.microsoft.com/office/drawing/2014/main" id="{A890C94A-BDFF-6F42-BD3A-AC2B5E32C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3438" y="2076450"/>
              <a:ext cx="396875" cy="431800"/>
              <a:chOff x="634" y="1548"/>
              <a:chExt cx="250" cy="272"/>
            </a:xfrm>
          </p:grpSpPr>
          <p:sp>
            <p:nvSpPr>
              <p:cNvPr id="51" name="AutoShape 76">
                <a:extLst>
                  <a:ext uri="{FF2B5EF4-FFF2-40B4-BE49-F238E27FC236}">
                    <a16:creationId xmlns:a16="http://schemas.microsoft.com/office/drawing/2014/main" id="{FC429A9A-AB1E-A84A-8DFC-FE1CD9C8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2" y="1570"/>
                <a:ext cx="272" cy="22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Oval 77">
                <a:extLst>
                  <a:ext uri="{FF2B5EF4-FFF2-40B4-BE49-F238E27FC236}">
                    <a16:creationId xmlns:a16="http://schemas.microsoft.com/office/drawing/2014/main" id="{FD87CD80-CF98-8F45-A795-1B39B337D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1661"/>
                <a:ext cx="45" cy="45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78">
              <a:extLst>
                <a:ext uri="{FF2B5EF4-FFF2-40B4-BE49-F238E27FC236}">
                  <a16:creationId xmlns:a16="http://schemas.microsoft.com/office/drawing/2014/main" id="{267A66CA-52FB-5A4C-B971-B6DC8C08D7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938" y="3355975"/>
              <a:ext cx="396875" cy="431800"/>
              <a:chOff x="634" y="1548"/>
              <a:chExt cx="250" cy="272"/>
            </a:xfrm>
          </p:grpSpPr>
          <p:sp>
            <p:nvSpPr>
              <p:cNvPr id="54" name="AutoShape 79">
                <a:extLst>
                  <a:ext uri="{FF2B5EF4-FFF2-40B4-BE49-F238E27FC236}">
                    <a16:creationId xmlns:a16="http://schemas.microsoft.com/office/drawing/2014/main" id="{368221BF-2F3B-B241-9DC1-E8F6C660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2" y="1570"/>
                <a:ext cx="272" cy="22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80">
                <a:extLst>
                  <a:ext uri="{FF2B5EF4-FFF2-40B4-BE49-F238E27FC236}">
                    <a16:creationId xmlns:a16="http://schemas.microsoft.com/office/drawing/2014/main" id="{DBEC3778-572F-E641-9863-71546E90D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1661"/>
                <a:ext cx="45" cy="45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" name="Group 81">
              <a:extLst>
                <a:ext uri="{FF2B5EF4-FFF2-40B4-BE49-F238E27FC236}">
                  <a16:creationId xmlns:a16="http://schemas.microsoft.com/office/drawing/2014/main" id="{355B2EAD-8A3F-FE45-8687-4099CC9900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938" y="2781300"/>
              <a:ext cx="396875" cy="431800"/>
              <a:chOff x="634" y="1548"/>
              <a:chExt cx="250" cy="272"/>
            </a:xfrm>
          </p:grpSpPr>
          <p:sp>
            <p:nvSpPr>
              <p:cNvPr id="57" name="AutoShape 82">
                <a:extLst>
                  <a:ext uri="{FF2B5EF4-FFF2-40B4-BE49-F238E27FC236}">
                    <a16:creationId xmlns:a16="http://schemas.microsoft.com/office/drawing/2014/main" id="{D8C2E2F2-724E-1847-81F1-88329F026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2" y="1570"/>
                <a:ext cx="272" cy="227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83">
                <a:extLst>
                  <a:ext uri="{FF2B5EF4-FFF2-40B4-BE49-F238E27FC236}">
                    <a16:creationId xmlns:a16="http://schemas.microsoft.com/office/drawing/2014/main" id="{61FC9A08-BC3B-D241-A946-C20FC8D3D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1661"/>
                <a:ext cx="45" cy="45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84">
              <a:extLst>
                <a:ext uri="{FF2B5EF4-FFF2-40B4-BE49-F238E27FC236}">
                  <a16:creationId xmlns:a16="http://schemas.microsoft.com/office/drawing/2014/main" id="{539043E9-7069-3A4E-8CEB-CA24A1492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8125" y="3213100"/>
              <a:ext cx="427038" cy="341313"/>
              <a:chOff x="773" y="1945"/>
              <a:chExt cx="269" cy="215"/>
            </a:xfrm>
          </p:grpSpPr>
          <p:sp>
            <p:nvSpPr>
              <p:cNvPr id="60" name="Freeform 85">
                <a:extLst>
                  <a:ext uri="{FF2B5EF4-FFF2-40B4-BE49-F238E27FC236}">
                    <a16:creationId xmlns:a16="http://schemas.microsoft.com/office/drawing/2014/main" id="{EEA1EC6D-5A40-1D41-8B19-DCEA580C8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" y="1945"/>
                <a:ext cx="107" cy="2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18"/>
                  </a:cxn>
                  <a:cxn ang="0">
                    <a:pos x="98" y="54"/>
                  </a:cxn>
                  <a:cxn ang="0">
                    <a:pos x="107" y="107"/>
                  </a:cxn>
                  <a:cxn ang="0">
                    <a:pos x="98" y="161"/>
                  </a:cxn>
                  <a:cxn ang="0">
                    <a:pos x="53" y="206"/>
                  </a:cxn>
                  <a:cxn ang="0">
                    <a:pos x="0" y="215"/>
                  </a:cxn>
                </a:cxnLst>
                <a:rect l="0" t="0" r="r" b="b"/>
                <a:pathLst>
                  <a:path w="107" h="215">
                    <a:moveTo>
                      <a:pt x="0" y="0"/>
                    </a:moveTo>
                    <a:lnTo>
                      <a:pt x="53" y="18"/>
                    </a:lnTo>
                    <a:lnTo>
                      <a:pt x="98" y="54"/>
                    </a:lnTo>
                    <a:lnTo>
                      <a:pt x="107" y="107"/>
                    </a:lnTo>
                    <a:lnTo>
                      <a:pt x="98" y="161"/>
                    </a:lnTo>
                    <a:lnTo>
                      <a:pt x="53" y="206"/>
                    </a:lnTo>
                    <a:lnTo>
                      <a:pt x="0" y="215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86">
                <a:extLst>
                  <a:ext uri="{FF2B5EF4-FFF2-40B4-BE49-F238E27FC236}">
                    <a16:creationId xmlns:a16="http://schemas.microsoft.com/office/drawing/2014/main" id="{76B9AE9F-BAA3-7A45-B11D-26DB8755D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" y="1945"/>
                <a:ext cx="162" cy="215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0" y="0"/>
                  </a:cxn>
                  <a:cxn ang="0">
                    <a:pos x="0" y="215"/>
                  </a:cxn>
                  <a:cxn ang="0">
                    <a:pos x="162" y="215"/>
                  </a:cxn>
                </a:cxnLst>
                <a:rect l="0" t="0" r="r" b="b"/>
                <a:pathLst>
                  <a:path w="162" h="215">
                    <a:moveTo>
                      <a:pt x="162" y="0"/>
                    </a:moveTo>
                    <a:lnTo>
                      <a:pt x="0" y="0"/>
                    </a:lnTo>
                    <a:lnTo>
                      <a:pt x="0" y="215"/>
                    </a:lnTo>
                    <a:lnTo>
                      <a:pt x="162" y="215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87">
              <a:extLst>
                <a:ext uri="{FF2B5EF4-FFF2-40B4-BE49-F238E27FC236}">
                  <a16:creationId xmlns:a16="http://schemas.microsoft.com/office/drawing/2014/main" id="{337A0C40-1566-114D-9F30-F8C38798FF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3438" y="2781300"/>
              <a:ext cx="427037" cy="341313"/>
              <a:chOff x="773" y="1945"/>
              <a:chExt cx="269" cy="215"/>
            </a:xfrm>
          </p:grpSpPr>
          <p:sp>
            <p:nvSpPr>
              <p:cNvPr id="63" name="Freeform 88">
                <a:extLst>
                  <a:ext uri="{FF2B5EF4-FFF2-40B4-BE49-F238E27FC236}">
                    <a16:creationId xmlns:a16="http://schemas.microsoft.com/office/drawing/2014/main" id="{4376576C-0FA9-4247-BC19-65878BA07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" y="1945"/>
                <a:ext cx="107" cy="2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18"/>
                  </a:cxn>
                  <a:cxn ang="0">
                    <a:pos x="98" y="54"/>
                  </a:cxn>
                  <a:cxn ang="0">
                    <a:pos x="107" y="107"/>
                  </a:cxn>
                  <a:cxn ang="0">
                    <a:pos x="98" y="161"/>
                  </a:cxn>
                  <a:cxn ang="0">
                    <a:pos x="53" y="206"/>
                  </a:cxn>
                  <a:cxn ang="0">
                    <a:pos x="0" y="215"/>
                  </a:cxn>
                </a:cxnLst>
                <a:rect l="0" t="0" r="r" b="b"/>
                <a:pathLst>
                  <a:path w="107" h="215">
                    <a:moveTo>
                      <a:pt x="0" y="0"/>
                    </a:moveTo>
                    <a:lnTo>
                      <a:pt x="53" y="18"/>
                    </a:lnTo>
                    <a:lnTo>
                      <a:pt x="98" y="54"/>
                    </a:lnTo>
                    <a:lnTo>
                      <a:pt x="107" y="107"/>
                    </a:lnTo>
                    <a:lnTo>
                      <a:pt x="98" y="161"/>
                    </a:lnTo>
                    <a:lnTo>
                      <a:pt x="53" y="206"/>
                    </a:lnTo>
                    <a:lnTo>
                      <a:pt x="0" y="215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89">
                <a:extLst>
                  <a:ext uri="{FF2B5EF4-FFF2-40B4-BE49-F238E27FC236}">
                    <a16:creationId xmlns:a16="http://schemas.microsoft.com/office/drawing/2014/main" id="{B4C432F3-DA08-1A48-89C9-EAB07E851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" y="1945"/>
                <a:ext cx="162" cy="215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0" y="0"/>
                  </a:cxn>
                  <a:cxn ang="0">
                    <a:pos x="0" y="215"/>
                  </a:cxn>
                  <a:cxn ang="0">
                    <a:pos x="162" y="215"/>
                  </a:cxn>
                </a:cxnLst>
                <a:rect l="0" t="0" r="r" b="b"/>
                <a:pathLst>
                  <a:path w="162" h="215">
                    <a:moveTo>
                      <a:pt x="162" y="0"/>
                    </a:moveTo>
                    <a:lnTo>
                      <a:pt x="0" y="0"/>
                    </a:lnTo>
                    <a:lnTo>
                      <a:pt x="0" y="215"/>
                    </a:lnTo>
                    <a:lnTo>
                      <a:pt x="162" y="215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" name="Line 90">
              <a:extLst>
                <a:ext uri="{FF2B5EF4-FFF2-40B4-BE49-F238E27FC236}">
                  <a16:creationId xmlns:a16="http://schemas.microsoft.com/office/drawing/2014/main" id="{59F00E6D-3622-994E-891B-A606DCF7B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9288" y="2219325"/>
              <a:ext cx="4318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91">
              <a:extLst>
                <a:ext uri="{FF2B5EF4-FFF2-40B4-BE49-F238E27FC236}">
                  <a16:creationId xmlns:a16="http://schemas.microsoft.com/office/drawing/2014/main" id="{16BE7E73-D2E6-304E-BA93-E15290090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9288" y="2393950"/>
              <a:ext cx="4318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94">
              <a:extLst>
                <a:ext uri="{FF2B5EF4-FFF2-40B4-BE49-F238E27FC236}">
                  <a16:creationId xmlns:a16="http://schemas.microsoft.com/office/drawing/2014/main" id="{5D23417A-A007-FB48-8755-5F510BF6DA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138" y="2997200"/>
              <a:ext cx="4318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95">
              <a:extLst>
                <a:ext uri="{FF2B5EF4-FFF2-40B4-BE49-F238E27FC236}">
                  <a16:creationId xmlns:a16="http://schemas.microsoft.com/office/drawing/2014/main" id="{D6285F75-E6C1-FE4B-9570-C27DC4A85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8038" y="3573463"/>
              <a:ext cx="215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96">
              <a:extLst>
                <a:ext uri="{FF2B5EF4-FFF2-40B4-BE49-F238E27FC236}">
                  <a16:creationId xmlns:a16="http://schemas.microsoft.com/office/drawing/2014/main" id="{B028F836-B285-A244-B9EB-E17D09AE6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4300" y="3573463"/>
              <a:ext cx="647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97">
              <a:extLst>
                <a:ext uri="{FF2B5EF4-FFF2-40B4-BE49-F238E27FC236}">
                  <a16:creationId xmlns:a16="http://schemas.microsoft.com/office/drawing/2014/main" id="{341B8491-5D2B-B645-AFCF-ADB420511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2997200"/>
              <a:ext cx="0" cy="936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98">
              <a:extLst>
                <a:ext uri="{FF2B5EF4-FFF2-40B4-BE49-F238E27FC236}">
                  <a16:creationId xmlns:a16="http://schemas.microsoft.com/office/drawing/2014/main" id="{31C40503-F8B9-7440-9B30-B3EF6748B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3933825"/>
              <a:ext cx="1079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99">
              <a:extLst>
                <a:ext uri="{FF2B5EF4-FFF2-40B4-BE49-F238E27FC236}">
                  <a16:creationId xmlns:a16="http://schemas.microsoft.com/office/drawing/2014/main" id="{F773E6E1-673D-CD4A-869D-F4B084014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6100" y="3716338"/>
              <a:ext cx="0" cy="2174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100">
              <a:extLst>
                <a:ext uri="{FF2B5EF4-FFF2-40B4-BE49-F238E27FC236}">
                  <a16:creationId xmlns:a16="http://schemas.microsoft.com/office/drawing/2014/main" id="{72ECB4E7-E6DC-B544-9A7D-42B65BEE7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100" y="3716338"/>
              <a:ext cx="215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101">
              <a:extLst>
                <a:ext uri="{FF2B5EF4-FFF2-40B4-BE49-F238E27FC236}">
                  <a16:creationId xmlns:a16="http://schemas.microsoft.com/office/drawing/2014/main" id="{D07B71B7-7D14-0149-BA43-CAC5DA6FA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4300" y="2997200"/>
              <a:ext cx="7191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102">
              <a:extLst>
                <a:ext uri="{FF2B5EF4-FFF2-40B4-BE49-F238E27FC236}">
                  <a16:creationId xmlns:a16="http://schemas.microsoft.com/office/drawing/2014/main" id="{96C8E994-2038-9C40-87AB-FB0D6BD0A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738" y="2306638"/>
              <a:ext cx="647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103">
              <a:extLst>
                <a:ext uri="{FF2B5EF4-FFF2-40B4-BE49-F238E27FC236}">
                  <a16:creationId xmlns:a16="http://schemas.microsoft.com/office/drawing/2014/main" id="{8B35031D-6254-4F47-82E3-390895661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4663" y="2303463"/>
              <a:ext cx="0" cy="576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104">
              <a:extLst>
                <a:ext uri="{FF2B5EF4-FFF2-40B4-BE49-F238E27FC236}">
                  <a16:creationId xmlns:a16="http://schemas.microsoft.com/office/drawing/2014/main" id="{50021E65-0EFE-054B-979C-51CE8E57C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4663" y="2881313"/>
              <a:ext cx="3587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105">
              <a:extLst>
                <a:ext uri="{FF2B5EF4-FFF2-40B4-BE49-F238E27FC236}">
                  <a16:creationId xmlns:a16="http://schemas.microsoft.com/office/drawing/2014/main" id="{10E9FC24-112B-424C-803C-57142F196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6825" y="2924175"/>
              <a:ext cx="2873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106">
              <a:extLst>
                <a:ext uri="{FF2B5EF4-FFF2-40B4-BE49-F238E27FC236}">
                  <a16:creationId xmlns:a16="http://schemas.microsoft.com/office/drawing/2014/main" id="{864292B7-32FD-0241-9097-84894DBBD7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64163" y="2708275"/>
              <a:ext cx="0" cy="215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107">
              <a:extLst>
                <a:ext uri="{FF2B5EF4-FFF2-40B4-BE49-F238E27FC236}">
                  <a16:creationId xmlns:a16="http://schemas.microsoft.com/office/drawing/2014/main" id="{8116EE54-A925-3A49-B872-BE14053709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4163" y="2708275"/>
              <a:ext cx="2873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8">
              <a:extLst>
                <a:ext uri="{FF2B5EF4-FFF2-40B4-BE49-F238E27FC236}">
                  <a16:creationId xmlns:a16="http://schemas.microsoft.com/office/drawing/2014/main" id="{B69733C5-7E70-DB40-8E65-16ED7656B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3800" y="227647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09">
              <a:extLst>
                <a:ext uri="{FF2B5EF4-FFF2-40B4-BE49-F238E27FC236}">
                  <a16:creationId xmlns:a16="http://schemas.microsoft.com/office/drawing/2014/main" id="{D67A6930-8028-F749-B8D1-87D1E8A54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4163" y="2276475"/>
              <a:ext cx="0" cy="215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10">
              <a:extLst>
                <a:ext uri="{FF2B5EF4-FFF2-40B4-BE49-F238E27FC236}">
                  <a16:creationId xmlns:a16="http://schemas.microsoft.com/office/drawing/2014/main" id="{2CF3D435-DD58-0143-8F5F-7FF08DBE9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4163" y="2492375"/>
              <a:ext cx="2873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11">
              <a:extLst>
                <a:ext uri="{FF2B5EF4-FFF2-40B4-BE49-F238E27FC236}">
                  <a16:creationId xmlns:a16="http://schemas.microsoft.com/office/drawing/2014/main" id="{E364F2D9-8021-5D47-8EB5-49F6A64AF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1863" y="2565400"/>
              <a:ext cx="288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12">
              <a:extLst>
                <a:ext uri="{FF2B5EF4-FFF2-40B4-BE49-F238E27FC236}">
                  <a16:creationId xmlns:a16="http://schemas.microsoft.com/office/drawing/2014/main" id="{67400D7E-9A62-E84C-AAC2-70B773EAA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0788" y="2565400"/>
              <a:ext cx="0" cy="7191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13">
              <a:extLst>
                <a:ext uri="{FF2B5EF4-FFF2-40B4-BE49-F238E27FC236}">
                  <a16:creationId xmlns:a16="http://schemas.microsoft.com/office/drawing/2014/main" id="{A17E6183-A09E-834A-9724-2B7C070A4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3644900"/>
              <a:ext cx="7191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14">
              <a:extLst>
                <a:ext uri="{FF2B5EF4-FFF2-40B4-BE49-F238E27FC236}">
                  <a16:creationId xmlns:a16="http://schemas.microsoft.com/office/drawing/2014/main" id="{A33B5BBD-366E-014D-98A4-48E5067B3D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1863" y="3644900"/>
              <a:ext cx="288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15">
              <a:extLst>
                <a:ext uri="{FF2B5EF4-FFF2-40B4-BE49-F238E27FC236}">
                  <a16:creationId xmlns:a16="http://schemas.microsoft.com/office/drawing/2014/main" id="{2AF63243-01FC-9041-BDBF-0653F45BB5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0788" y="3500438"/>
              <a:ext cx="0" cy="1444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116">
              <a:extLst>
                <a:ext uri="{FF2B5EF4-FFF2-40B4-BE49-F238E27FC236}">
                  <a16:creationId xmlns:a16="http://schemas.microsoft.com/office/drawing/2014/main" id="{8F16A80E-86D2-1E4D-B27A-7EA5FE5B9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0788" y="3500438"/>
              <a:ext cx="2873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17">
              <a:extLst>
                <a:ext uri="{FF2B5EF4-FFF2-40B4-BE49-F238E27FC236}">
                  <a16:creationId xmlns:a16="http://schemas.microsoft.com/office/drawing/2014/main" id="{99205616-97AE-CD4B-97EA-F341AEC08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0788" y="3284538"/>
              <a:ext cx="2873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118">
              <a:extLst>
                <a:ext uri="{FF2B5EF4-FFF2-40B4-BE49-F238E27FC236}">
                  <a16:creationId xmlns:a16="http://schemas.microsoft.com/office/drawing/2014/main" id="{3C142D4E-E6FB-A643-A08B-EAB1BDEB1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19925" y="3402013"/>
              <a:ext cx="5048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 Box 119">
              <a:extLst>
                <a:ext uri="{FF2B5EF4-FFF2-40B4-BE49-F238E27FC236}">
                  <a16:creationId xmlns:a16="http://schemas.microsoft.com/office/drawing/2014/main" id="{D7FD22A5-60FD-7B43-833F-72D9390C55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1525" y="3155950"/>
              <a:ext cx="280988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  <a:endParaRPr lang="en-CA" sz="1200"/>
            </a:p>
          </p:txBody>
        </p:sp>
        <p:sp>
          <p:nvSpPr>
            <p:cNvPr id="93" name="Text Box 120">
              <a:extLst>
                <a:ext uri="{FF2B5EF4-FFF2-40B4-BE49-F238E27FC236}">
                  <a16:creationId xmlns:a16="http://schemas.microsoft.com/office/drawing/2014/main" id="{424395DF-16DF-0B41-8865-D585D5742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8838" y="2319338"/>
              <a:ext cx="280987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  <a:endParaRPr lang="en-CA" sz="1200"/>
            </a:p>
          </p:txBody>
        </p:sp>
        <p:sp>
          <p:nvSpPr>
            <p:cNvPr id="94" name="Text Box 121">
              <a:extLst>
                <a:ext uri="{FF2B5EF4-FFF2-40B4-BE49-F238E27FC236}">
                  <a16:creationId xmlns:a16="http://schemas.microsoft.com/office/drawing/2014/main" id="{688BF52C-BB47-F04D-82BB-2091327299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3400425"/>
              <a:ext cx="280988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  <a:endParaRPr lang="en-CA" sz="1200"/>
            </a:p>
          </p:txBody>
        </p:sp>
        <p:sp>
          <p:nvSpPr>
            <p:cNvPr id="95" name="Text Box 122">
              <a:extLst>
                <a:ext uri="{FF2B5EF4-FFF2-40B4-BE49-F238E27FC236}">
                  <a16:creationId xmlns:a16="http://schemas.microsoft.com/office/drawing/2014/main" id="{D091875E-1583-1B4C-B38C-13BB081D2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3625" y="3414713"/>
              <a:ext cx="28098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0</a:t>
              </a:r>
              <a:endParaRPr lang="en-CA" sz="1200"/>
            </a:p>
          </p:txBody>
        </p:sp>
        <p:sp>
          <p:nvSpPr>
            <p:cNvPr id="96" name="Text Box 123">
              <a:extLst>
                <a:ext uri="{FF2B5EF4-FFF2-40B4-BE49-F238E27FC236}">
                  <a16:creationId xmlns:a16="http://schemas.microsoft.com/office/drawing/2014/main" id="{7F98844E-4CB7-644E-8742-3AEE030A0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9850" y="3343275"/>
              <a:ext cx="280988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0</a:t>
              </a:r>
              <a:endParaRPr lang="en-CA" sz="1200"/>
            </a:p>
          </p:txBody>
        </p:sp>
        <p:sp>
          <p:nvSpPr>
            <p:cNvPr id="97" name="Text Box 124">
              <a:extLst>
                <a:ext uri="{FF2B5EF4-FFF2-40B4-BE49-F238E27FC236}">
                  <a16:creationId xmlns:a16="http://schemas.microsoft.com/office/drawing/2014/main" id="{62FD2FF6-7958-C646-AECF-D38421A0B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363" y="2030413"/>
              <a:ext cx="280987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0</a:t>
              </a:r>
              <a:endParaRPr lang="en-CA" sz="1200"/>
            </a:p>
          </p:txBody>
        </p:sp>
        <p:sp>
          <p:nvSpPr>
            <p:cNvPr id="98" name="Text Box 125">
              <a:extLst>
                <a:ext uri="{FF2B5EF4-FFF2-40B4-BE49-F238E27FC236}">
                  <a16:creationId xmlns:a16="http://schemas.microsoft.com/office/drawing/2014/main" id="{AD24F6A8-89D5-B040-B982-722D36F3EB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800" y="2695575"/>
              <a:ext cx="280988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  <a:endParaRPr lang="en-CA" sz="1200"/>
            </a:p>
          </p:txBody>
        </p:sp>
        <p:sp>
          <p:nvSpPr>
            <p:cNvPr id="99" name="Text Box 126">
              <a:extLst>
                <a:ext uri="{FF2B5EF4-FFF2-40B4-BE49-F238E27FC236}">
                  <a16:creationId xmlns:a16="http://schemas.microsoft.com/office/drawing/2014/main" id="{EFABBBFC-3092-7844-AB90-38D34D02F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013" y="2754313"/>
              <a:ext cx="280987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  <a:endParaRPr lang="en-CA" sz="1200"/>
            </a:p>
          </p:txBody>
        </p:sp>
        <p:sp>
          <p:nvSpPr>
            <p:cNvPr id="100" name="Text Box 127">
              <a:extLst>
                <a:ext uri="{FF2B5EF4-FFF2-40B4-BE49-F238E27FC236}">
                  <a16:creationId xmlns:a16="http://schemas.microsoft.com/office/drawing/2014/main" id="{83075D10-F718-354E-992F-550D01F35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2713" y="2047875"/>
              <a:ext cx="28098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  <a:endParaRPr lang="en-CA" sz="1200"/>
            </a:p>
          </p:txBody>
        </p:sp>
        <p:sp>
          <p:nvSpPr>
            <p:cNvPr id="101" name="Text Box 128">
              <a:extLst>
                <a:ext uri="{FF2B5EF4-FFF2-40B4-BE49-F238E27FC236}">
                  <a16:creationId xmlns:a16="http://schemas.microsoft.com/office/drawing/2014/main" id="{B39BA9DA-D31F-994C-9573-68CE3D1F3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563" y="2246313"/>
              <a:ext cx="280987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  <a:endParaRPr lang="en-CA" sz="1200"/>
            </a:p>
          </p:txBody>
        </p:sp>
        <p:sp>
          <p:nvSpPr>
            <p:cNvPr id="102" name="Text Box 129">
              <a:extLst>
                <a:ext uri="{FF2B5EF4-FFF2-40B4-BE49-F238E27FC236}">
                  <a16:creationId xmlns:a16="http://schemas.microsoft.com/office/drawing/2014/main" id="{C9A76544-54D2-4F43-B274-BAA728BC2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938" y="3429000"/>
              <a:ext cx="28098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  <a:endParaRPr lang="en-CA" sz="1200"/>
            </a:p>
          </p:txBody>
        </p:sp>
        <p:sp>
          <p:nvSpPr>
            <p:cNvPr id="103" name="Text Box 130">
              <a:extLst>
                <a:ext uri="{FF2B5EF4-FFF2-40B4-BE49-F238E27FC236}">
                  <a16:creationId xmlns:a16="http://schemas.microsoft.com/office/drawing/2014/main" id="{739AD2D6-E4B6-8C4C-879B-E9CE155C4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3388" y="2074863"/>
              <a:ext cx="280987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0</a:t>
              </a:r>
              <a:endParaRPr lang="en-CA" sz="1200"/>
            </a:p>
          </p:txBody>
        </p:sp>
        <p:sp>
          <p:nvSpPr>
            <p:cNvPr id="104" name="Text Box 131">
              <a:extLst>
                <a:ext uri="{FF2B5EF4-FFF2-40B4-BE49-F238E27FC236}">
                  <a16:creationId xmlns:a16="http://schemas.microsoft.com/office/drawing/2014/main" id="{8F347AFC-4B05-9F4B-9762-D73DAAA73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238" y="2867025"/>
              <a:ext cx="28098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/>
                <a:t>0</a:t>
              </a:r>
              <a:endParaRPr lang="en-CA" sz="1200"/>
            </a:p>
          </p:txBody>
        </p:sp>
        <p:sp>
          <p:nvSpPr>
            <p:cNvPr id="105" name="Line 132">
              <a:extLst>
                <a:ext uri="{FF2B5EF4-FFF2-40B4-BE49-F238E27FC236}">
                  <a16:creationId xmlns:a16="http://schemas.microsoft.com/office/drawing/2014/main" id="{358A6634-D8E6-3D49-84FF-73ED063D6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138" y="3573463"/>
              <a:ext cx="714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33">
              <a:extLst>
                <a:ext uri="{FF2B5EF4-FFF2-40B4-BE49-F238E27FC236}">
                  <a16:creationId xmlns:a16="http://schemas.microsoft.com/office/drawing/2014/main" id="{DF3F77D1-0CE3-B249-9C9F-B515D1D99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763" y="3487738"/>
              <a:ext cx="192087" cy="85725"/>
            </a:xfrm>
            <a:custGeom>
              <a:avLst/>
              <a:gdLst/>
              <a:ahLst/>
              <a:cxnLst>
                <a:cxn ang="0">
                  <a:pos x="15" y="54"/>
                </a:cxn>
                <a:cxn ang="0">
                  <a:pos x="15" y="8"/>
                </a:cxn>
                <a:cxn ang="0">
                  <a:pos x="106" y="8"/>
                </a:cxn>
                <a:cxn ang="0">
                  <a:pos x="106" y="54"/>
                </a:cxn>
              </a:cxnLst>
              <a:rect l="0" t="0" r="r" b="b"/>
              <a:pathLst>
                <a:path w="121" h="54">
                  <a:moveTo>
                    <a:pt x="15" y="54"/>
                  </a:moveTo>
                  <a:cubicBezTo>
                    <a:pt x="7" y="35"/>
                    <a:pt x="0" y="16"/>
                    <a:pt x="15" y="8"/>
                  </a:cubicBezTo>
                  <a:cubicBezTo>
                    <a:pt x="30" y="0"/>
                    <a:pt x="91" y="0"/>
                    <a:pt x="106" y="8"/>
                  </a:cubicBezTo>
                  <a:cubicBezTo>
                    <a:pt x="121" y="16"/>
                    <a:pt x="113" y="35"/>
                    <a:pt x="106" y="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418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571F-743E-6040-A719-B081EC35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 Problem Examples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28E7-AEA0-8244-9F43-4780534F1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itchFamily="18" charset="-120"/>
              </a:rPr>
              <a:t>Knapsack problem</a:t>
            </a:r>
          </a:p>
          <a:p>
            <a:pPr lvl="1"/>
            <a:r>
              <a:rPr lang="en-US" dirty="0"/>
              <a:t>Can we translate a subset of rectangles to have their bottom edges on L so that the total area of the rectangles touching L is at least </a:t>
            </a:r>
            <a:r>
              <a:rPr lang="en-US" i="1" dirty="0"/>
              <a:t>s</a:t>
            </a:r>
            <a:r>
              <a:rPr lang="en-US" dirty="0"/>
              <a:t>?</a:t>
            </a:r>
            <a:endParaRPr lang="en-CA" dirty="0"/>
          </a:p>
          <a:p>
            <a:endParaRPr lang="en-US" dirty="0"/>
          </a:p>
        </p:txBody>
      </p:sp>
      <p:sp>
        <p:nvSpPr>
          <p:cNvPr id="108" name="Line 5">
            <a:extLst>
              <a:ext uri="{FF2B5EF4-FFF2-40B4-BE49-F238E27FC236}">
                <a16:creationId xmlns:a16="http://schemas.microsoft.com/office/drawing/2014/main" id="{D15C5FCA-29F8-7C43-AA27-C1EF4FEBC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1700" y="5538117"/>
            <a:ext cx="363561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800"/>
          </a:p>
        </p:txBody>
      </p:sp>
      <p:sp>
        <p:nvSpPr>
          <p:cNvPr id="109" name="Line 6">
            <a:extLst>
              <a:ext uri="{FF2B5EF4-FFF2-40B4-BE49-F238E27FC236}">
                <a16:creationId xmlns:a16="http://schemas.microsoft.com/office/drawing/2014/main" id="{99F52CE8-E2BD-B549-835F-A4243201D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1700" y="5444194"/>
            <a:ext cx="0" cy="37778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800"/>
          </a:p>
        </p:txBody>
      </p:sp>
      <p:sp>
        <p:nvSpPr>
          <p:cNvPr id="110" name="Line 7">
            <a:extLst>
              <a:ext uri="{FF2B5EF4-FFF2-40B4-BE49-F238E27FC236}">
                <a16:creationId xmlns:a16="http://schemas.microsoft.com/office/drawing/2014/main" id="{0A9479E3-BEA4-1746-BC2E-FC483CFE7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87315" y="5444194"/>
            <a:ext cx="0" cy="37778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800"/>
          </a:p>
        </p:txBody>
      </p:sp>
      <p:sp>
        <p:nvSpPr>
          <p:cNvPr id="111" name="Line 8">
            <a:extLst>
              <a:ext uri="{FF2B5EF4-FFF2-40B4-BE49-F238E27FC236}">
                <a16:creationId xmlns:a16="http://schemas.microsoft.com/office/drawing/2014/main" id="{C3927627-DD9D-4546-A053-50F5E8A0927A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9736" y="5728050"/>
            <a:ext cx="9475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2800"/>
          </a:p>
        </p:txBody>
      </p:sp>
      <p:sp>
        <p:nvSpPr>
          <p:cNvPr id="112" name="Line 9">
            <a:extLst>
              <a:ext uri="{FF2B5EF4-FFF2-40B4-BE49-F238E27FC236}">
                <a16:creationId xmlns:a16="http://schemas.microsoft.com/office/drawing/2014/main" id="{4714E420-A3F7-EF46-BFAC-5A0D181B3B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1700" y="5728050"/>
            <a:ext cx="104150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2800"/>
          </a:p>
        </p:txBody>
      </p:sp>
      <p:sp>
        <p:nvSpPr>
          <p:cNvPr id="113" name="Text Box 10">
            <a:extLst>
              <a:ext uri="{FF2B5EF4-FFF2-40B4-BE49-F238E27FC236}">
                <a16:creationId xmlns:a16="http://schemas.microsoft.com/office/drawing/2014/main" id="{D1B33943-3868-AC4A-B14E-0C68AEF45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585" y="5574161"/>
            <a:ext cx="363169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/>
              <a:t>s</a:t>
            </a:r>
            <a:endParaRPr lang="en-CA" sz="2000" i="1" dirty="0"/>
          </a:p>
        </p:txBody>
      </p:sp>
      <p:sp>
        <p:nvSpPr>
          <p:cNvPr id="114" name="Text Box 11">
            <a:extLst>
              <a:ext uri="{FF2B5EF4-FFF2-40B4-BE49-F238E27FC236}">
                <a16:creationId xmlns:a16="http://schemas.microsoft.com/office/drawing/2014/main" id="{183D01FD-5F3E-C84B-90AD-E7AE38AFA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356" y="5037995"/>
            <a:ext cx="39030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i="1" dirty="0"/>
              <a:t>L</a:t>
            </a:r>
            <a:endParaRPr lang="en-CA" sz="2000" b="1" i="1" dirty="0"/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5A5BDC5D-D0E7-3A42-AB96-2C3022FAA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62" y="4483915"/>
            <a:ext cx="1041501" cy="757646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1</a:t>
            </a:r>
            <a:endParaRPr lang="en-CA"/>
          </a:p>
        </p:txBody>
      </p:sp>
      <p:sp>
        <p:nvSpPr>
          <p:cNvPr id="116" name="Rectangle 14">
            <a:extLst>
              <a:ext uri="{FF2B5EF4-FFF2-40B4-BE49-F238E27FC236}">
                <a16:creationId xmlns:a16="http://schemas.microsoft.com/office/drawing/2014/main" id="{3F4EEF63-E7A7-7F4E-A6A6-B423C2C5E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62" y="3822280"/>
            <a:ext cx="1231435" cy="473789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2</a:t>
            </a:r>
            <a:endParaRPr lang="en-CA"/>
          </a:p>
        </p:txBody>
      </p:sp>
      <p:sp>
        <p:nvSpPr>
          <p:cNvPr id="117" name="Rectangle 15">
            <a:extLst>
              <a:ext uri="{FF2B5EF4-FFF2-40B4-BE49-F238E27FC236}">
                <a16:creationId xmlns:a16="http://schemas.microsoft.com/office/drawing/2014/main" id="{EB2E2827-AF36-F64C-80AB-2E1A3D859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153" y="3822280"/>
            <a:ext cx="1041501" cy="1419281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3</a:t>
            </a:r>
            <a:endParaRPr lang="en-CA"/>
          </a:p>
        </p:txBody>
      </p:sp>
      <p:sp>
        <p:nvSpPr>
          <p:cNvPr id="118" name="Rectangle 16">
            <a:extLst>
              <a:ext uri="{FF2B5EF4-FFF2-40B4-BE49-F238E27FC236}">
                <a16:creationId xmlns:a16="http://schemas.microsoft.com/office/drawing/2014/main" id="{C5C458BA-F72F-1F45-B063-BD08CD5DA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511" y="4200058"/>
            <a:ext cx="1041503" cy="1043589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4</a:t>
            </a:r>
            <a:endParaRPr lang="en-CA"/>
          </a:p>
        </p:txBody>
      </p:sp>
      <p:sp>
        <p:nvSpPr>
          <p:cNvPr id="119" name="Rectangle 17">
            <a:extLst>
              <a:ext uri="{FF2B5EF4-FFF2-40B4-BE49-F238E27FC236}">
                <a16:creationId xmlns:a16="http://schemas.microsoft.com/office/drawing/2014/main" id="{BE9B5F83-B8CF-604E-9476-E94543A2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588" y="3442413"/>
            <a:ext cx="1135425" cy="569799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5</a:t>
            </a:r>
            <a:endParaRPr lang="en-CA"/>
          </a:p>
        </p:txBody>
      </p:sp>
      <p:sp>
        <p:nvSpPr>
          <p:cNvPr id="120" name="Rectangle 18">
            <a:extLst>
              <a:ext uri="{FF2B5EF4-FFF2-40B4-BE49-F238E27FC236}">
                <a16:creationId xmlns:a16="http://schemas.microsoft.com/office/drawing/2014/main" id="{9C12F0A1-2E6B-AD41-9D2A-67F63C4D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859" y="3538423"/>
            <a:ext cx="947579" cy="66163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6</a:t>
            </a:r>
            <a:endParaRPr lang="en-CA"/>
          </a:p>
        </p:txBody>
      </p:sp>
      <p:sp>
        <p:nvSpPr>
          <p:cNvPr id="121" name="Rectangle 19">
            <a:extLst>
              <a:ext uri="{FF2B5EF4-FFF2-40B4-BE49-F238E27FC236}">
                <a16:creationId xmlns:a16="http://schemas.microsoft.com/office/drawing/2014/main" id="{AF19AA8B-49AC-F84B-A397-14AE5F754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859" y="4296068"/>
            <a:ext cx="569799" cy="945492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/>
              <a:t>7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956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5A90-B930-8E44-B6E7-CFC0A3C5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D90C9-395D-B442-BCE9-856861CB1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ea typeface="新細明體" pitchFamily="18" charset="-120"/>
              </a:rPr>
              <a:t>Idea: If we can solve problem A, and if problem B can be transformed into an instance of problem A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with polynomial time</a:t>
            </a:r>
            <a:r>
              <a:rPr lang="en-US" altLang="zh-TW" dirty="0">
                <a:ea typeface="新細明體" pitchFamily="18" charset="-120"/>
              </a:rPr>
              <a:t>, then we can solve problem B by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reducing</a:t>
            </a:r>
            <a:r>
              <a:rPr lang="en-US" altLang="zh-TW" dirty="0">
                <a:ea typeface="新細明體" pitchFamily="18" charset="-120"/>
              </a:rPr>
              <a:t> problem B to problem A and then solve the corresponding problem A</a:t>
            </a:r>
          </a:p>
          <a:p>
            <a:pPr marL="0" indent="0" algn="just" eaLnBrk="1" hangingPunct="1">
              <a:buNone/>
            </a:pPr>
            <a:r>
              <a:rPr lang="en-US" altLang="zh-TW" dirty="0">
                <a:ea typeface="新細明體" pitchFamily="18" charset="-120"/>
              </a:rPr>
              <a:t>                                               B &lt;</a:t>
            </a:r>
            <a:r>
              <a:rPr lang="en-US" altLang="zh-TW" baseline="-25000" dirty="0">
                <a:ea typeface="新細明體" pitchFamily="18" charset="-120"/>
              </a:rPr>
              <a:t>p</a:t>
            </a:r>
            <a:r>
              <a:rPr lang="en-US" altLang="zh-TW" dirty="0">
                <a:ea typeface="新細明體" pitchFamily="18" charset="-120"/>
              </a:rPr>
              <a:t> A</a:t>
            </a:r>
          </a:p>
          <a:p>
            <a:pPr algn="just" eaLnBrk="1" hangingPunct="1"/>
            <a:r>
              <a:rPr lang="en-US" altLang="zh-TW" dirty="0">
                <a:ea typeface="新細明體" pitchFamily="18" charset="-120"/>
              </a:rPr>
              <a:t>Example:</a:t>
            </a:r>
          </a:p>
          <a:p>
            <a:pPr lvl="1" algn="just" eaLnBrk="1" hangingPunct="1"/>
            <a:r>
              <a:rPr lang="en-US" altLang="zh-TW" dirty="0">
                <a:ea typeface="新細明體" pitchFamily="18" charset="-120"/>
              </a:rPr>
              <a:t>Problem A: Sorting</a:t>
            </a:r>
          </a:p>
          <a:p>
            <a:pPr lvl="1" algn="just" eaLnBrk="1" hangingPunct="1"/>
            <a:r>
              <a:rPr lang="en-US" altLang="zh-TW" dirty="0">
                <a:ea typeface="新細明體" pitchFamily="18" charset="-120"/>
              </a:rPr>
              <a:t>Problem B: Given n numbers, find the </a:t>
            </a:r>
            <a:r>
              <a:rPr lang="en-US" altLang="zh-TW" dirty="0" err="1">
                <a:ea typeface="新細明體" pitchFamily="18" charset="-120"/>
              </a:rPr>
              <a:t>i-th</a:t>
            </a:r>
            <a:r>
              <a:rPr lang="en-US" altLang="zh-TW" dirty="0">
                <a:ea typeface="新細明體" pitchFamily="18" charset="-120"/>
              </a:rPr>
              <a:t> largest numbers.</a:t>
            </a:r>
          </a:p>
          <a:p>
            <a:pPr lvl="1" algn="just" eaLnBrk="1" hangingPunct="1"/>
            <a:r>
              <a:rPr lang="en-US" altLang="zh-TW" dirty="0">
                <a:ea typeface="新細明體" pitchFamily="18" charset="-120"/>
              </a:rPr>
              <a:t>Polynomial-time Reducible</a:t>
            </a:r>
          </a:p>
          <a:p>
            <a:pPr lvl="1" algn="just" eaLnBrk="1" hangingPunct="1"/>
            <a:endParaRPr lang="en-US" altLang="zh-TW" dirty="0">
              <a:ea typeface="新細明體" pitchFamily="18" charset="-120"/>
            </a:endParaRPr>
          </a:p>
          <a:p>
            <a:pPr lvl="1" algn="just" eaLnBrk="1" hangingPunct="1"/>
            <a:endParaRPr lang="en-US" altLang="zh-TW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55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511C-6583-E840-B8CF-1506EFD1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of NP: Assuming P != NP</a:t>
            </a:r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E8D3CCAB-2F0A-624B-B41D-25479DDB1948}"/>
              </a:ext>
            </a:extLst>
          </p:cNvPr>
          <p:cNvGrpSpPr>
            <a:grpSpLocks/>
          </p:cNvGrpSpPr>
          <p:nvPr/>
        </p:nvGrpSpPr>
        <p:grpSpPr bwMode="auto">
          <a:xfrm>
            <a:off x="2230437" y="2070100"/>
            <a:ext cx="7731125" cy="3730625"/>
            <a:chOff x="1456" y="1344"/>
            <a:chExt cx="3328" cy="1872"/>
          </a:xfrm>
        </p:grpSpPr>
        <p:sp>
          <p:nvSpPr>
            <p:cNvPr id="5" name="Oval 23">
              <a:extLst>
                <a:ext uri="{FF2B5EF4-FFF2-40B4-BE49-F238E27FC236}">
                  <a16:creationId xmlns:a16="http://schemas.microsoft.com/office/drawing/2014/main" id="{FF39C976-E50E-3F40-B105-456D8F0CC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6" y="1344"/>
              <a:ext cx="3328" cy="1872"/>
            </a:xfrm>
            <a:prstGeom prst="ellipse">
              <a:avLst/>
            </a:prstGeom>
            <a:solidFill>
              <a:srgbClr val="67C4F7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zh-TW" sz="2400">
                <a:latin typeface="Arial" pitchFamily="34" charset="0"/>
              </a:endParaRPr>
            </a:p>
          </p:txBody>
        </p:sp>
        <p:sp>
          <p:nvSpPr>
            <p:cNvPr id="6" name="Text Box 24">
              <a:extLst>
                <a:ext uri="{FF2B5EF4-FFF2-40B4-BE49-F238E27FC236}">
                  <a16:creationId xmlns:a16="http://schemas.microsoft.com/office/drawing/2014/main" id="{843FE264-9DC0-BB4B-9035-229BD4A97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3" y="180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2400">
                  <a:latin typeface="Arial" pitchFamily="34" charset="0"/>
                </a:rPr>
                <a:t>NP</a:t>
              </a:r>
            </a:p>
          </p:txBody>
        </p:sp>
      </p:grpSp>
      <p:grpSp>
        <p:nvGrpSpPr>
          <p:cNvPr id="7" name="Group 25">
            <a:extLst>
              <a:ext uri="{FF2B5EF4-FFF2-40B4-BE49-F238E27FC236}">
                <a16:creationId xmlns:a16="http://schemas.microsoft.com/office/drawing/2014/main" id="{23FF5839-5ECC-604B-97FC-B11521FFC8B2}"/>
              </a:ext>
            </a:extLst>
          </p:cNvPr>
          <p:cNvGrpSpPr>
            <a:grpSpLocks/>
          </p:cNvGrpSpPr>
          <p:nvPr/>
        </p:nvGrpSpPr>
        <p:grpSpPr bwMode="auto">
          <a:xfrm>
            <a:off x="3652950" y="4124325"/>
            <a:ext cx="2900915" cy="1115737"/>
            <a:chOff x="2652" y="2544"/>
            <a:chExt cx="1248" cy="480"/>
          </a:xfrm>
        </p:grpSpPr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CD02ADDB-E56B-A44D-9B5A-EA6BFFE88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2" y="2544"/>
              <a:ext cx="1248" cy="480"/>
            </a:xfrm>
            <a:prstGeom prst="ellipse">
              <a:avLst/>
            </a:prstGeom>
            <a:solidFill>
              <a:srgbClr val="15F915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9" name="Text Box 27">
              <a:extLst>
                <a:ext uri="{FF2B5EF4-FFF2-40B4-BE49-F238E27FC236}">
                  <a16:creationId xmlns:a16="http://schemas.microsoft.com/office/drawing/2014/main" id="{DFCB298C-207F-814B-A656-6EB5824E8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1" y="2672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2400">
                  <a:latin typeface="Arial" pitchFamily="34" charset="0"/>
                </a:rPr>
                <a:t>P</a:t>
              </a:r>
            </a:p>
          </p:txBody>
        </p:sp>
      </p:grpSp>
      <p:grpSp>
        <p:nvGrpSpPr>
          <p:cNvPr id="10" name="Group 28">
            <a:extLst>
              <a:ext uri="{FF2B5EF4-FFF2-40B4-BE49-F238E27FC236}">
                <a16:creationId xmlns:a16="http://schemas.microsoft.com/office/drawing/2014/main" id="{2AB1F4E0-BA43-4A48-AA54-154A2B533876}"/>
              </a:ext>
            </a:extLst>
          </p:cNvPr>
          <p:cNvGrpSpPr>
            <a:grpSpLocks/>
          </p:cNvGrpSpPr>
          <p:nvPr/>
        </p:nvGrpSpPr>
        <p:grpSpPr bwMode="auto">
          <a:xfrm>
            <a:off x="5944635" y="2723887"/>
            <a:ext cx="2900915" cy="1115737"/>
            <a:chOff x="2808" y="1680"/>
            <a:chExt cx="1248" cy="480"/>
          </a:xfrm>
        </p:grpSpPr>
        <p:sp>
          <p:nvSpPr>
            <p:cNvPr id="11" name="Oval 29">
              <a:extLst>
                <a:ext uri="{FF2B5EF4-FFF2-40B4-BE49-F238E27FC236}">
                  <a16:creationId xmlns:a16="http://schemas.microsoft.com/office/drawing/2014/main" id="{D2BAB145-268C-9C4E-B01D-943872492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1680"/>
              <a:ext cx="1248" cy="480"/>
            </a:xfrm>
            <a:prstGeom prst="ellipse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2" name="Text Box 30">
              <a:extLst>
                <a:ext uri="{FF2B5EF4-FFF2-40B4-BE49-F238E27FC236}">
                  <a16:creationId xmlns:a16="http://schemas.microsoft.com/office/drawing/2014/main" id="{C2C9DC6E-7FFC-E247-AD8B-73AE15248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" y="1808"/>
              <a:ext cx="5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defTabSz="7620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2400">
                  <a:latin typeface="Arial" pitchFamily="34" charset="0"/>
                </a:rPr>
                <a:t>NPC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68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C828-2FDD-CB40-862D-30936AF4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A1F7-B861-A84F-B0E2-580F0E94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Computational complexity </a:t>
            </a:r>
            <a:r>
              <a:rPr lang="en-US" altLang="zh-TW" dirty="0">
                <a:ea typeface="新細明體" pitchFamily="18" charset="-120"/>
              </a:rPr>
              <a:t>is an abstract measure of the time and space necessary to execute an algorithm as function of its input size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The input is the graph G(V,E)</a:t>
            </a:r>
          </a:p>
          <a:p>
            <a:pPr lvl="2" eaLnBrk="1" hangingPunct="1"/>
            <a:r>
              <a:rPr lang="en-US" altLang="zh-TW" dirty="0">
                <a:ea typeface="新細明體" pitchFamily="18" charset="-120"/>
              </a:rPr>
              <a:t>input size = |</a:t>
            </a:r>
            <a:r>
              <a:rPr lang="en-US" altLang="zh-TW" i="1" dirty="0">
                <a:ea typeface="新細明體" pitchFamily="18" charset="-120"/>
              </a:rPr>
              <a:t>V</a:t>
            </a:r>
            <a:r>
              <a:rPr lang="en-US" altLang="zh-TW" dirty="0">
                <a:ea typeface="新細明體" pitchFamily="18" charset="-120"/>
              </a:rPr>
              <a:t>| and |</a:t>
            </a:r>
            <a:r>
              <a:rPr lang="en-US" altLang="zh-TW" i="1" dirty="0">
                <a:ea typeface="新細明體" pitchFamily="18" charset="-120"/>
              </a:rPr>
              <a:t>E</a:t>
            </a:r>
            <a:r>
              <a:rPr lang="en-US" altLang="zh-TW" dirty="0">
                <a:ea typeface="新細明體" pitchFamily="18" charset="-120"/>
              </a:rPr>
              <a:t>|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The input is the truth table of an n-variable Boolean function</a:t>
            </a:r>
          </a:p>
          <a:p>
            <a:pPr lvl="2" eaLnBrk="1" hangingPunct="1"/>
            <a:r>
              <a:rPr lang="en-US" altLang="zh-TW" dirty="0">
                <a:ea typeface="新細明體" pitchFamily="18" charset="-120"/>
              </a:rPr>
              <a:t>input size = 2</a:t>
            </a:r>
            <a:r>
              <a:rPr lang="en-US" altLang="zh-TW" baseline="30000" dirty="0">
                <a:ea typeface="新細明體" pitchFamily="18" charset="-120"/>
              </a:rPr>
              <a:t>n</a:t>
            </a:r>
          </a:p>
          <a:p>
            <a:r>
              <a:rPr lang="en-US" altLang="zh-TW" dirty="0">
                <a:ea typeface="新細明體" pitchFamily="18" charset="-120"/>
              </a:rPr>
              <a:t>What’s the growth of algorithm complexity in terms of input size?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Best case?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Worst case?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8FF957F-E43A-5E4A-A6EE-7DFEA27A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060A-DA07-9B49-B7FE-86D61B28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NP-Hard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65BC-BE87-0749-B07D-C6EC6E962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ea typeface="新細明體" pitchFamily="18" charset="-120"/>
              </a:rPr>
              <a:t>Any decision problem (inside or outside of NP) to which we can transform an NP-complete problem to it in polynomial time will have a property that it cannot be solved in polynomial time, unless  P = NP</a:t>
            </a:r>
          </a:p>
          <a:p>
            <a:pPr algn="just" eaLnBrk="1" hangingPunct="1"/>
            <a:r>
              <a:rPr lang="en-US" altLang="zh-TW" dirty="0">
                <a:ea typeface="新細明體" pitchFamily="18" charset="-120"/>
              </a:rPr>
              <a:t>Such problems are called NP-hard</a:t>
            </a:r>
          </a:p>
          <a:p>
            <a:pPr lvl="1" algn="just" eaLnBrk="1" hangingPunct="1"/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“</a:t>
            </a:r>
            <a:r>
              <a:rPr lang="en-US" altLang="zh-TW" dirty="0">
                <a:ea typeface="新細明體" pitchFamily="18" charset="-120"/>
              </a:rPr>
              <a:t>as hard as the NP-complete problems</a:t>
            </a:r>
            <a:r>
              <a:rPr lang="en-US" altLang="zh-TW" dirty="0">
                <a:latin typeface="Helvetica" pitchFamily="34" charset="0"/>
                <a:ea typeface="新細明體" pitchFamily="18" charset="-120"/>
              </a:rPr>
              <a:t>”</a:t>
            </a:r>
            <a:endParaRPr lang="en-US" altLang="zh-TW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6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804D-26EC-9248-A3E2-C513EC1C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NP-Hard, NP, and NPC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30E8AF-A01E-D24F-BF95-CC2C8774BB19}"/>
              </a:ext>
            </a:extLst>
          </p:cNvPr>
          <p:cNvGrpSpPr/>
          <p:nvPr/>
        </p:nvGrpSpPr>
        <p:grpSpPr>
          <a:xfrm>
            <a:off x="838200" y="2014537"/>
            <a:ext cx="10515600" cy="3776663"/>
            <a:chOff x="2551113" y="2632075"/>
            <a:chExt cx="7200900" cy="24495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EE84DE-0313-4240-93DD-D2CCE022B2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1113" y="2776538"/>
              <a:ext cx="4248150" cy="2305050"/>
              <a:chOff x="1456" y="1344"/>
              <a:chExt cx="3328" cy="187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5C3C667-988D-3D42-B428-52418001C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6" y="1344"/>
                <a:ext cx="3328" cy="1872"/>
              </a:xfrm>
              <a:prstGeom prst="ellipse">
                <a:avLst/>
              </a:prstGeom>
              <a:solidFill>
                <a:srgbClr val="67C4F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1pPr>
                <a:lvl2pPr marL="742950" indent="-28575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2pPr>
                <a:lvl3pPr marL="11430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3pPr>
                <a:lvl4pPr marL="16002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4pPr>
                <a:lvl5pPr marL="20574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zh-TW" sz="2400">
                  <a:latin typeface="Arial" pitchFamily="34" charset="0"/>
                </a:endParaRPr>
              </a:p>
            </p:txBody>
          </p:sp>
          <p:sp>
            <p:nvSpPr>
              <p:cNvPr id="6" name="Text Box 5">
                <a:extLst>
                  <a:ext uri="{FF2B5EF4-FFF2-40B4-BE49-F238E27FC236}">
                    <a16:creationId xmlns:a16="http://schemas.microsoft.com/office/drawing/2014/main" id="{AC95A90D-57C2-1747-8FF7-EC1A52C54A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7" y="1808"/>
                <a:ext cx="477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1pPr>
                <a:lvl2pPr marL="742950" indent="-28575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2pPr>
                <a:lvl3pPr marL="11430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3pPr>
                <a:lvl4pPr marL="16002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4pPr>
                <a:lvl5pPr marL="20574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TW" sz="2400">
                    <a:latin typeface="Arial" pitchFamily="34" charset="0"/>
                  </a:rPr>
                  <a:t>NP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C85010-5CA3-814F-8A0F-8AC981EE5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7375" y="4002088"/>
              <a:ext cx="1584325" cy="719137"/>
              <a:chOff x="2652" y="2544"/>
              <a:chExt cx="1248" cy="48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9A18BCD-2A83-C946-B56C-AA6607D2B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2544"/>
                <a:ext cx="1248" cy="480"/>
              </a:xfrm>
              <a:prstGeom prst="ellipse">
                <a:avLst/>
              </a:prstGeom>
              <a:solidFill>
                <a:srgbClr val="15F915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9" name="Text Box 8">
                <a:extLst>
                  <a:ext uri="{FF2B5EF4-FFF2-40B4-BE49-F238E27FC236}">
                    <a16:creationId xmlns:a16="http://schemas.microsoft.com/office/drawing/2014/main" id="{C00F33A0-4EA2-0B48-B62F-E168D31338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1" y="2672"/>
                <a:ext cx="305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1pPr>
                <a:lvl2pPr marL="742950" indent="-28575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2pPr>
                <a:lvl3pPr marL="11430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3pPr>
                <a:lvl4pPr marL="16002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4pPr>
                <a:lvl5pPr marL="20574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TW" sz="2400">
                    <a:latin typeface="Arial" pitchFamily="34" charset="0"/>
                  </a:rPr>
                  <a:t>P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857361-58B4-BA4C-A38C-3605B4235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4938" y="2632075"/>
              <a:ext cx="4537075" cy="2057400"/>
              <a:chOff x="2808" y="1680"/>
              <a:chExt cx="1248" cy="48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1B921-E6BA-7247-8FC4-C8E04D0AB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" y="1680"/>
                <a:ext cx="1248" cy="480"/>
              </a:xfrm>
              <a:prstGeom prst="ellipse">
                <a:avLst/>
              </a:prstGeom>
              <a:solidFill>
                <a:srgbClr val="FF00FF">
                  <a:alpha val="20000"/>
                </a:srgbClr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12" name="Text Box 11">
                <a:extLst>
                  <a:ext uri="{FF2B5EF4-FFF2-40B4-BE49-F238E27FC236}">
                    <a16:creationId xmlns:a16="http://schemas.microsoft.com/office/drawing/2014/main" id="{5F54D009-5290-DD48-A909-8C05FBAC77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1808"/>
                <a:ext cx="95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1pPr>
                <a:lvl2pPr marL="742950" indent="-28575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2pPr>
                <a:lvl3pPr marL="11430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3pPr>
                <a:lvl4pPr marL="16002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4pPr>
                <a:lvl5pPr marL="2057400" indent="-228600" defTabSz="7620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TW" sz="2400" dirty="0">
                    <a:latin typeface="Arial" pitchFamily="34" charset="0"/>
                  </a:rPr>
                  <a:t>                         NP-Hard</a:t>
                </a:r>
              </a:p>
            </p:txBody>
          </p:sp>
        </p:grpSp>
        <p:sp>
          <p:nvSpPr>
            <p:cNvPr id="13" name="Text Box 15">
              <a:extLst>
                <a:ext uri="{FF2B5EF4-FFF2-40B4-BE49-F238E27FC236}">
                  <a16:creationId xmlns:a16="http://schemas.microsoft.com/office/drawing/2014/main" id="{08DD929F-03F8-1E4C-84EE-7F677E4CF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6738" y="3568700"/>
              <a:ext cx="828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Arial" pitchFamily="34" charset="0"/>
                </a:rPr>
                <a:t>NPC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399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571F-743E-6040-A719-B081EC35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NP-hard Problem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28E7-AEA0-8244-9F43-4780534F1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itchFamily="18" charset="-120"/>
              </a:rPr>
              <a:t>Traveling salesman problem (TSP)</a:t>
            </a:r>
          </a:p>
          <a:p>
            <a:pPr lvl="1" algn="just"/>
            <a:r>
              <a:rPr lang="en-US" dirty="0"/>
              <a:t>Given a list of cities and the distances between each pair of cities, what is the shortest possible route that visits each city exactly once and returns to the origin city?</a:t>
            </a:r>
          </a:p>
        </p:txBody>
      </p:sp>
      <p:pic>
        <p:nvPicPr>
          <p:cNvPr id="19" name="Picture 2" descr="Example of a network in the traveling salesman problem (TSP). | Download  Scientific Diagram">
            <a:extLst>
              <a:ext uri="{FF2B5EF4-FFF2-40B4-BE49-F238E27FC236}">
                <a16:creationId xmlns:a16="http://schemas.microsoft.com/office/drawing/2014/main" id="{505342FA-AF51-044C-9F8B-B8B019D4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31" y="3226105"/>
            <a:ext cx="6729269" cy="315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29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383A-D76D-DA4E-BCF8-4565B812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TSP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CBE1-4203-3F44-A8DF-F1C2E24D1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routing problem (VRP)</a:t>
            </a:r>
          </a:p>
        </p:txBody>
      </p:sp>
      <p:pic>
        <p:nvPicPr>
          <p:cNvPr id="23554" name="Picture 2" descr="Classical Vehicle Routing Problem | Download Scientific Diagram">
            <a:extLst>
              <a:ext uri="{FF2B5EF4-FFF2-40B4-BE49-F238E27FC236}">
                <a16:creationId xmlns:a16="http://schemas.microsoft.com/office/drawing/2014/main" id="{8D74AA68-BDFD-3A4A-96A8-5FEA7ECFD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53786"/>
            <a:ext cx="9201150" cy="40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249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383A-D76D-DA4E-BCF8-4565B812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TSP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52F8B-54C4-2E4B-B79C-E7FF14A6E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66849"/>
            <a:ext cx="6785146" cy="4286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A05F0-D8E5-0742-872B-84015762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50" y="2597151"/>
            <a:ext cx="4616450" cy="2794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66057-5A7C-BB41-ABDC-49AE92437F02}"/>
              </a:ext>
            </a:extLst>
          </p:cNvPr>
          <p:cNvSpPr txBox="1"/>
          <p:nvPr/>
        </p:nvSpPr>
        <p:spPr>
          <a:xfrm>
            <a:off x="838200" y="6063221"/>
            <a:ext cx="102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2020-2022 DIMACS Implementation Challenge: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http://dimacs.rutgers.edu/programs/challenge/vrp/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168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E856-8C35-F94C-80D9-1B9B5650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Routing Software Solution</a:t>
            </a:r>
          </a:p>
        </p:txBody>
      </p:sp>
      <p:pic>
        <p:nvPicPr>
          <p:cNvPr id="25602" name="Picture 2" descr="ArcLogistics Provides Free Single-Vehicle Routing | ArcNews Winter |  2010/2011 Issue">
            <a:extLst>
              <a:ext uri="{FF2B5EF4-FFF2-40B4-BE49-F238E27FC236}">
                <a16:creationId xmlns:a16="http://schemas.microsoft.com/office/drawing/2014/main" id="{0AE22C23-8BFD-D840-8572-2B2085E7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2890"/>
            <a:ext cx="7734300" cy="504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Route Planning - Best Route Optimization Software | Locus DispatchIQ">
            <a:extLst>
              <a:ext uri="{FF2B5EF4-FFF2-40B4-BE49-F238E27FC236}">
                <a16:creationId xmlns:a16="http://schemas.microsoft.com/office/drawing/2014/main" id="{137422E0-619C-0A4C-B281-EB01A499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769502"/>
            <a:ext cx="3619500" cy="20350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Best Routing Software for Businesses in 2021 - Badger Maps">
            <a:extLst>
              <a:ext uri="{FF2B5EF4-FFF2-40B4-BE49-F238E27FC236}">
                <a16:creationId xmlns:a16="http://schemas.microsoft.com/office/drawing/2014/main" id="{162608BB-799B-DB4F-AB2A-176F429EC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4141140"/>
            <a:ext cx="3162300" cy="204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318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0FDE-74B9-7B4A-B634-1F060C74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4692-107D-1648-97E7-33C7644AF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itchFamily="18" charset="-120"/>
              </a:rPr>
              <a:t>Many physical design problems are NP-C or NP-hard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Exact solutions to such problems are often of exponential complexity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Exact solutions to such problems can only be found when the problem size is small (e.g., N&lt;=20)</a:t>
            </a:r>
          </a:p>
          <a:p>
            <a:r>
              <a:rPr lang="en-US" altLang="zh-TW" b="1" dirty="0">
                <a:ea typeface="新細明體" pitchFamily="18" charset="-120"/>
              </a:rPr>
              <a:t>One should instead focus on sub-optimal solutions by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Approximation algorithms</a:t>
            </a:r>
            <a:r>
              <a:rPr lang="en-US" altLang="zh-TW" dirty="0">
                <a:ea typeface="新細明體" pitchFamily="18" charset="-120"/>
              </a:rPr>
              <a:t>: they can guarantee a solution within e.g. 20% of the optimum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Heuristics</a:t>
            </a:r>
            <a:r>
              <a:rPr lang="en-US" altLang="zh-TW" dirty="0">
                <a:ea typeface="新細明體" pitchFamily="18" charset="-120"/>
              </a:rPr>
              <a:t>: nothing can be said a priori about the quality of the solution (experience-based)</a:t>
            </a:r>
          </a:p>
        </p:txBody>
      </p:sp>
    </p:spTree>
    <p:extLst>
      <p:ext uri="{BB962C8B-B14F-4D97-AF65-F5344CB8AC3E}">
        <p14:creationId xmlns:p14="http://schemas.microsoft.com/office/powerpoint/2010/main" val="2272643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6430-1704-2347-96C4-79A5110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FFB46-05ED-3A44-8853-414EEBA26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Tractable and intractable problems can be very similar: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the SHORTEST-PATH problem for undirected graphs is in </a:t>
            </a:r>
            <a:r>
              <a:rPr lang="en-US" altLang="zh-TW" dirty="0">
                <a:solidFill>
                  <a:srgbClr val="FF0000"/>
                </a:solidFill>
                <a:latin typeface="Arial" pitchFamily="34" charset="0"/>
              </a:rPr>
              <a:t>P</a:t>
            </a:r>
            <a:endParaRPr lang="en-US" altLang="zh-TW" dirty="0">
              <a:ea typeface="新細明體" pitchFamily="18" charset="-120"/>
            </a:endParaRP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the LONGEST-PATH problem for undirected graphs is </a:t>
            </a:r>
            <a:r>
              <a:rPr lang="en-US" altLang="zh-TW" dirty="0">
                <a:solidFill>
                  <a:srgbClr val="FF0000"/>
                </a:solidFill>
                <a:latin typeface="Arial" pitchFamily="34" charset="0"/>
              </a:rPr>
              <a:t>NP-complete</a:t>
            </a:r>
          </a:p>
          <a:p>
            <a:pPr lvl="1" eaLnBrk="1" hangingPunct="1"/>
            <a:endParaRPr lang="en-US" altLang="zh-TW" dirty="0">
              <a:ea typeface="新細明體" pitchFamily="18" charset="-120"/>
            </a:endParaRPr>
          </a:p>
          <a:p>
            <a:endParaRPr lang="en-US" dirty="0"/>
          </a:p>
        </p:txBody>
      </p:sp>
      <p:pic>
        <p:nvPicPr>
          <p:cNvPr id="16386" name="Picture 2" descr="Dijkstra's Shortest Path Algorithm - A Detailed and Visual Introduction">
            <a:extLst>
              <a:ext uri="{FF2B5EF4-FFF2-40B4-BE49-F238E27FC236}">
                <a16:creationId xmlns:a16="http://schemas.microsoft.com/office/drawing/2014/main" id="{2A523568-3321-2846-9C7B-7F4980B6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960320"/>
            <a:ext cx="7251700" cy="34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727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A947-C8F0-F34A-908E-AE25AE53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1443-C113-6242-A267-78BDAF9BA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b="1" dirty="0">
                <a:ea typeface="新細明體" pitchFamily="18" charset="-120"/>
              </a:rPr>
              <a:t>The class </a:t>
            </a:r>
            <a:r>
              <a:rPr lang="en-US" altLang="zh-TW" b="1" u="sng" dirty="0">
                <a:ea typeface="新細明體" pitchFamily="18" charset="-120"/>
              </a:rPr>
              <a:t>NP-complete</a:t>
            </a:r>
            <a:r>
              <a:rPr lang="en-US" altLang="zh-TW" b="1" dirty="0">
                <a:ea typeface="新細明體" pitchFamily="18" charset="-120"/>
              </a:rPr>
              <a:t> is a set of problems which we believe there is no polynomial time algorithms</a:t>
            </a:r>
          </a:p>
          <a:p>
            <a:pPr lvl="1" algn="just"/>
            <a:r>
              <a:rPr lang="en-US" altLang="zh-TW" dirty="0">
                <a:ea typeface="新細明體" pitchFamily="18" charset="-120"/>
              </a:rPr>
              <a:t>Therefore, it is a class of hard problems</a:t>
            </a:r>
          </a:p>
          <a:p>
            <a:pPr algn="just" eaLnBrk="1" hangingPunct="1"/>
            <a:r>
              <a:rPr lang="en-US" altLang="zh-TW" b="1" u="sng" dirty="0">
                <a:ea typeface="新細明體" pitchFamily="18" charset="-120"/>
              </a:rPr>
              <a:t>NP-hard</a:t>
            </a:r>
            <a:r>
              <a:rPr lang="en-US" altLang="zh-TW" b="1" dirty="0">
                <a:ea typeface="新細明體" pitchFamily="18" charset="-120"/>
              </a:rPr>
              <a:t> is another class of problems containing the class NP-complete</a:t>
            </a:r>
          </a:p>
          <a:p>
            <a:pPr lvl="1" algn="just"/>
            <a:r>
              <a:rPr lang="en-US" altLang="zh-TW" dirty="0">
                <a:ea typeface="新細明體" pitchFamily="18" charset="-120"/>
              </a:rPr>
              <a:t>However, we don’t know if it belongs to NP</a:t>
            </a:r>
          </a:p>
          <a:p>
            <a:pPr algn="just" eaLnBrk="1" hangingPunct="1"/>
            <a:r>
              <a:rPr lang="en-US" altLang="zh-TW" b="1" dirty="0">
                <a:ea typeface="新細明體" pitchFamily="18" charset="-120"/>
              </a:rPr>
              <a:t>If we know a problem is in NP-complete or NP-hard, there is </a:t>
            </a:r>
            <a:r>
              <a:rPr lang="en-US" altLang="zh-TW" b="1" u="sng" dirty="0">
                <a:ea typeface="新細明體" pitchFamily="18" charset="-120"/>
              </a:rPr>
              <a:t>nearly no hope</a:t>
            </a:r>
            <a:r>
              <a:rPr lang="en-US" altLang="zh-TW" b="1" dirty="0">
                <a:ea typeface="新細明體" pitchFamily="18" charset="-120"/>
              </a:rPr>
              <a:t> to solve it efficiently</a:t>
            </a:r>
          </a:p>
          <a:p>
            <a:pPr lvl="1" algn="just"/>
            <a:r>
              <a:rPr lang="en-US" altLang="zh-TW" dirty="0">
                <a:ea typeface="新細明體" pitchFamily="18" charset="-120"/>
              </a:rPr>
              <a:t>Just keep this in mind if you still don’t understand it …</a:t>
            </a:r>
          </a:p>
          <a:p>
            <a:pPr lvl="1" algn="just"/>
            <a:endParaRPr lang="en-US" altLang="zh-TW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C828-2FDD-CB40-862D-30936AF4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A1F7-B861-A84F-B0E2-580F0E94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Time complexity </a:t>
            </a:r>
            <a:r>
              <a:rPr lang="en-US" altLang="zh-TW" dirty="0">
                <a:ea typeface="新細明體" pitchFamily="18" charset="-120"/>
              </a:rPr>
              <a:t>expresses elementary computational steps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example: addition (or multiplication, or value assignment etc.) is one step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normally, by "most efficient" algorithm we mean the fastest</a:t>
            </a:r>
          </a:p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Space complexity </a:t>
            </a:r>
            <a:r>
              <a:rPr lang="en-US" altLang="zh-TW" dirty="0">
                <a:ea typeface="新細明體" pitchFamily="18" charset="-120"/>
              </a:rPr>
              <a:t>expresses memory locations 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e.g. in bits, bytes, words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8FF957F-E43A-5E4A-A6EE-7DFEA27A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1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59A7-0077-5447-9937-170352BA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CFF1-1CC3-A94E-BE11-797F249A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itchFamily="18" charset="-120"/>
              </a:rPr>
              <a:t>There are different algorithms to solve the same problem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Remember our Big-Mod problem in Lecture 1?</a:t>
            </a:r>
          </a:p>
          <a:p>
            <a:pPr eaLnBrk="1" hangingPunct="1"/>
            <a:r>
              <a:rPr lang="en-US" altLang="zh-TW" b="1" dirty="0">
                <a:ea typeface="新細明體" pitchFamily="18" charset="-120"/>
              </a:rPr>
              <a:t>We need some way to compare 2 algorithms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Usually the run time is the criteria used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However, difficult to compare since algorithms may be implemented in different machines, use different languages, etc.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Also, run time is input-dependent. 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Which input to use?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Which case do we consider? Worst or best?</a:t>
            </a: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739E2-F543-DD43-9990-EC31BFB1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2C3CD-926A-A74F-A1E9-9929297C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itchFamily="18" charset="-120"/>
              </a:rPr>
              <a:t>Consider run time for the worst input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upper bound on run time</a:t>
            </a:r>
          </a:p>
          <a:p>
            <a:pPr eaLnBrk="1" hangingPunct="1"/>
            <a:r>
              <a:rPr lang="en-US" altLang="zh-TW" b="1" dirty="0">
                <a:ea typeface="新細明體" pitchFamily="18" charset="-120"/>
              </a:rPr>
              <a:t>Express run time as a function input size n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Interested in the run time for large inputs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Therefore, interested in the growth rate</a:t>
            </a:r>
          </a:p>
          <a:p>
            <a:pPr eaLnBrk="1" hangingPunct="1"/>
            <a:r>
              <a:rPr lang="en-US" altLang="zh-TW" b="1" dirty="0">
                <a:ea typeface="新細明體" pitchFamily="18" charset="-120"/>
              </a:rPr>
              <a:t>Ignore multiplicative constant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+,-,x,/,… operators treated as constant-time computations</a:t>
            </a:r>
          </a:p>
          <a:p>
            <a:pPr eaLnBrk="1" hangingPunct="1"/>
            <a:r>
              <a:rPr lang="en-US" altLang="zh-TW" b="1" dirty="0">
                <a:ea typeface="新細明體" pitchFamily="18" charset="-120"/>
              </a:rPr>
              <a:t>Ignore lower order terms</a:t>
            </a:r>
          </a:p>
          <a:p>
            <a:pPr lvl="1"/>
            <a:r>
              <a:rPr lang="en-US" dirty="0"/>
              <a:t>Eventually, the highest order dominates the growth</a:t>
            </a:r>
          </a:p>
        </p:txBody>
      </p:sp>
    </p:spTree>
    <p:extLst>
      <p:ext uri="{BB962C8B-B14F-4D97-AF65-F5344CB8AC3E}">
        <p14:creationId xmlns:p14="http://schemas.microsoft.com/office/powerpoint/2010/main" val="298911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E436-792C-DD41-91E2-6D981299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Notation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7C86-936F-3748-AFB3-4F3164E05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i="1" dirty="0">
                <a:ea typeface="新細明體" pitchFamily="18" charset="-120"/>
              </a:rPr>
              <a:t>g = O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), if two constants </a:t>
            </a:r>
            <a:r>
              <a:rPr lang="en-US" altLang="zh-TW" i="1" dirty="0">
                <a:ea typeface="新細明體" pitchFamily="18" charset="-120"/>
              </a:rPr>
              <a:t>n</a:t>
            </a:r>
            <a:r>
              <a:rPr lang="en-US" altLang="zh-TW" i="1" baseline="-25000" dirty="0">
                <a:ea typeface="新細明體" pitchFamily="18" charset="-120"/>
              </a:rPr>
              <a:t>0</a:t>
            </a:r>
            <a:r>
              <a:rPr lang="en-US" altLang="zh-TW" dirty="0">
                <a:ea typeface="新細明體" pitchFamily="18" charset="-120"/>
              </a:rPr>
              <a:t> and </a:t>
            </a:r>
            <a:r>
              <a:rPr lang="en-US" altLang="zh-TW" i="1" dirty="0">
                <a:ea typeface="新細明體" pitchFamily="18" charset="-120"/>
              </a:rPr>
              <a:t>K </a:t>
            </a:r>
            <a:r>
              <a:rPr lang="en-US" altLang="zh-TW" dirty="0">
                <a:ea typeface="新細明體" pitchFamily="18" charset="-120"/>
              </a:rPr>
              <a:t>can be found such that for all </a:t>
            </a:r>
            <a:r>
              <a:rPr lang="en-US" altLang="zh-TW" i="1" dirty="0">
                <a:ea typeface="新細明體" pitchFamily="18" charset="-120"/>
              </a:rPr>
              <a:t>n 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</a:t>
            </a:r>
            <a:r>
              <a:rPr lang="en-US" altLang="zh-TW" i="1" dirty="0">
                <a:ea typeface="新細明體" pitchFamily="18" charset="-120"/>
                <a:sym typeface="Symbol" pitchFamily="18" charset="2"/>
              </a:rPr>
              <a:t> </a:t>
            </a:r>
            <a:r>
              <a:rPr lang="en-US" altLang="zh-TW" i="1" dirty="0">
                <a:ea typeface="新細明體" pitchFamily="18" charset="-120"/>
              </a:rPr>
              <a:t>n</a:t>
            </a:r>
            <a:r>
              <a:rPr lang="en-US" altLang="zh-TW" i="1" baseline="-25000" dirty="0">
                <a:ea typeface="新細明體" pitchFamily="18" charset="-120"/>
              </a:rPr>
              <a:t>0 </a:t>
            </a:r>
            <a:r>
              <a:rPr lang="en-US" altLang="zh-TW" dirty="0">
                <a:ea typeface="新細明體" pitchFamily="18" charset="-120"/>
              </a:rPr>
              <a:t>: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TW" i="1" dirty="0">
                <a:ea typeface="新細明體" pitchFamily="18" charset="-120"/>
              </a:rPr>
              <a:t>g 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n</a:t>
            </a:r>
            <a:r>
              <a:rPr lang="en-US" altLang="zh-TW" dirty="0">
                <a:ea typeface="新細明體" pitchFamily="18" charset="-120"/>
              </a:rPr>
              <a:t>) 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lang="en-US" altLang="zh-TW" i="1" dirty="0">
                <a:ea typeface="新細明體" pitchFamily="18" charset="-120"/>
              </a:rPr>
              <a:t>K </a:t>
            </a:r>
            <a:r>
              <a:rPr lang="en-US" altLang="zh-TW" i="1" dirty="0">
                <a:ea typeface="新細明體" pitchFamily="18" charset="-120"/>
                <a:sym typeface="Symbol" pitchFamily="18" charset="2"/>
              </a:rPr>
              <a:t> f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n</a:t>
            </a:r>
            <a:r>
              <a:rPr lang="en-US" altLang="zh-TW" dirty="0">
                <a:ea typeface="新細明體" pitchFamily="18" charset="-120"/>
              </a:rPr>
              <a:t>)</a:t>
            </a:r>
          </a:p>
          <a:p>
            <a:pPr eaLnBrk="1" hangingPunct="1"/>
            <a:endParaRPr lang="en-US" altLang="zh-TW" dirty="0">
              <a:ea typeface="新細明體" pitchFamily="18" charset="-120"/>
            </a:endParaRP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Examples:</a:t>
            </a:r>
          </a:p>
          <a:p>
            <a:pPr lvl="1" eaLnBrk="1" hangingPunct="1"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2</a:t>
            </a:r>
            <a:r>
              <a:rPr lang="en-US" altLang="zh-TW" sz="2800" i="1" dirty="0">
                <a:ea typeface="新細明體" pitchFamily="18" charset="-120"/>
              </a:rPr>
              <a:t>n</a:t>
            </a:r>
            <a:r>
              <a:rPr lang="en-US" altLang="zh-TW" sz="2800" i="1" baseline="30000" dirty="0">
                <a:ea typeface="新細明體" pitchFamily="18" charset="-120"/>
              </a:rPr>
              <a:t>2</a:t>
            </a:r>
            <a:r>
              <a:rPr lang="en-US" altLang="zh-TW" sz="2800" i="1" dirty="0">
                <a:ea typeface="新細明體" pitchFamily="18" charset="-120"/>
              </a:rPr>
              <a:t> = </a:t>
            </a:r>
            <a:r>
              <a:rPr lang="en-US" altLang="zh-TW" sz="2800" dirty="0">
                <a:ea typeface="新細明體" pitchFamily="18" charset="-120"/>
              </a:rPr>
              <a:t> O(</a:t>
            </a:r>
            <a:r>
              <a:rPr lang="en-US" altLang="zh-TW" sz="2800" i="1" dirty="0">
                <a:ea typeface="新細明體" pitchFamily="18" charset="-120"/>
              </a:rPr>
              <a:t>n</a:t>
            </a:r>
            <a:r>
              <a:rPr lang="en-US" altLang="zh-TW" sz="2800" i="1" baseline="30000" dirty="0">
                <a:ea typeface="新細明體" pitchFamily="18" charset="-120"/>
              </a:rPr>
              <a:t>2</a:t>
            </a:r>
            <a:r>
              <a:rPr lang="en-US" altLang="zh-TW" sz="2800" i="1" dirty="0">
                <a:ea typeface="新細明體" pitchFamily="18" charset="-120"/>
              </a:rPr>
              <a:t>)</a:t>
            </a:r>
            <a:endParaRPr lang="en-US" altLang="zh-TW" sz="2800" dirty="0">
              <a:ea typeface="新細明體" pitchFamily="18" charset="-120"/>
            </a:endParaRPr>
          </a:p>
          <a:p>
            <a:pPr lvl="1" eaLnBrk="1" hangingPunct="1"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2</a:t>
            </a:r>
            <a:r>
              <a:rPr lang="en-US" altLang="zh-TW" sz="2800" i="1" dirty="0">
                <a:ea typeface="新細明體" pitchFamily="18" charset="-120"/>
              </a:rPr>
              <a:t>n</a:t>
            </a:r>
            <a:r>
              <a:rPr lang="en-US" altLang="zh-TW" sz="2800" i="1" baseline="30000" dirty="0">
                <a:ea typeface="新細明體" pitchFamily="18" charset="-120"/>
              </a:rPr>
              <a:t>2 </a:t>
            </a:r>
            <a:r>
              <a:rPr lang="en-US" altLang="zh-TW" sz="2800" dirty="0">
                <a:ea typeface="新細明體" pitchFamily="18" charset="-120"/>
              </a:rPr>
              <a:t>+ 3</a:t>
            </a:r>
            <a:r>
              <a:rPr lang="en-US" altLang="zh-TW" sz="2800" i="1" dirty="0">
                <a:ea typeface="新細明體" pitchFamily="18" charset="-120"/>
              </a:rPr>
              <a:t>n +1 = </a:t>
            </a:r>
            <a:r>
              <a:rPr lang="en-US" altLang="zh-TW" sz="2800" dirty="0">
                <a:ea typeface="新細明體" pitchFamily="18" charset="-120"/>
              </a:rPr>
              <a:t>O(</a:t>
            </a:r>
            <a:r>
              <a:rPr lang="en-US" altLang="zh-TW" sz="2800" i="1" dirty="0">
                <a:ea typeface="新細明體" pitchFamily="18" charset="-120"/>
              </a:rPr>
              <a:t>n</a:t>
            </a:r>
            <a:r>
              <a:rPr lang="en-US" altLang="zh-TW" sz="2800" i="1" baseline="30000" dirty="0">
                <a:ea typeface="新細明體" pitchFamily="18" charset="-120"/>
              </a:rPr>
              <a:t>2</a:t>
            </a:r>
            <a:r>
              <a:rPr lang="en-US" altLang="zh-TW" sz="2800" i="1" dirty="0">
                <a:ea typeface="新細明體" pitchFamily="18" charset="-12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altLang="zh-TW" sz="2800" i="1" dirty="0">
                <a:ea typeface="新細明體" pitchFamily="18" charset="-120"/>
              </a:rPr>
              <a:t>n</a:t>
            </a:r>
            <a:r>
              <a:rPr lang="en-US" altLang="zh-TW" sz="2800" baseline="30000" dirty="0">
                <a:ea typeface="新細明體" pitchFamily="18" charset="-120"/>
              </a:rPr>
              <a:t>1.1</a:t>
            </a:r>
            <a:r>
              <a:rPr lang="en-US" altLang="zh-TW" sz="2800" dirty="0">
                <a:ea typeface="新細明體" pitchFamily="18" charset="-120"/>
              </a:rPr>
              <a:t>+10000000000</a:t>
            </a:r>
            <a:r>
              <a:rPr lang="en-US" altLang="zh-TW" sz="2800" i="1" dirty="0">
                <a:ea typeface="新細明體" pitchFamily="18" charset="-120"/>
              </a:rPr>
              <a:t>n</a:t>
            </a:r>
            <a:r>
              <a:rPr lang="en-US" altLang="zh-TW" sz="2800" dirty="0">
                <a:ea typeface="新細明體" pitchFamily="18" charset="-120"/>
              </a:rPr>
              <a:t> is O(</a:t>
            </a:r>
            <a:r>
              <a:rPr lang="en-US" altLang="zh-TW" sz="2800" i="1" dirty="0">
                <a:ea typeface="新細明體" pitchFamily="18" charset="-120"/>
              </a:rPr>
              <a:t>n</a:t>
            </a:r>
            <a:r>
              <a:rPr lang="en-US" altLang="zh-TW" sz="2800" baseline="30000" dirty="0">
                <a:ea typeface="新細明體" pitchFamily="18" charset="-120"/>
              </a:rPr>
              <a:t>1.1</a:t>
            </a:r>
            <a:r>
              <a:rPr lang="en-US" altLang="zh-TW" sz="2800" dirty="0">
                <a:ea typeface="新細明體" pitchFamily="18" charset="-12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altLang="zh-TW" sz="2800" i="1" dirty="0">
                <a:ea typeface="新細明體" pitchFamily="18" charset="-120"/>
              </a:rPr>
              <a:t>n</a:t>
            </a:r>
            <a:r>
              <a:rPr lang="en-US" altLang="zh-TW" sz="2800" baseline="30000" dirty="0">
                <a:ea typeface="新細明體" pitchFamily="18" charset="-120"/>
              </a:rPr>
              <a:t>1.1</a:t>
            </a:r>
            <a:r>
              <a:rPr lang="en-US" altLang="zh-TW" sz="2800" dirty="0">
                <a:ea typeface="新細明體" pitchFamily="18" charset="-120"/>
              </a:rPr>
              <a:t> = O(</a:t>
            </a:r>
            <a:r>
              <a:rPr lang="en-US" altLang="zh-TW" sz="2800" i="1" dirty="0">
                <a:ea typeface="新細明體" pitchFamily="18" charset="-120"/>
              </a:rPr>
              <a:t>n</a:t>
            </a:r>
            <a:r>
              <a:rPr lang="en-US" altLang="zh-TW" sz="2800" baseline="30000" dirty="0">
                <a:ea typeface="新細明體" pitchFamily="18" charset="-120"/>
              </a:rPr>
              <a:t>2</a:t>
            </a:r>
            <a:r>
              <a:rPr lang="en-US" altLang="zh-TW" sz="2800" dirty="0">
                <a:ea typeface="新細明體" pitchFamily="18" charset="-120"/>
              </a:rPr>
              <a:t>)</a:t>
            </a:r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F2E31D9-A5E9-2747-8C68-878878C4CD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404366"/>
              </p:ext>
            </p:extLst>
          </p:nvPr>
        </p:nvGraphicFramePr>
        <p:xfrm>
          <a:off x="6731000" y="3187700"/>
          <a:ext cx="4622800" cy="330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" name="Visio" r:id="rId3" imgW="3468014" imgH="2478024" progId="Visio.Drawing.11">
                  <p:embed/>
                </p:oleObj>
              </mc:Choice>
              <mc:Fallback>
                <p:oleObj name="Visio" r:id="rId3" imgW="3468014" imgH="2478024" progId="Visio.Drawing.11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1D189616-1308-A049-B6E3-AC66638E1C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3187700"/>
                        <a:ext cx="4622800" cy="33017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9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3032-BB21-C447-BBEF-FB070B2E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Big-Mod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2EEB-8636-6744-8A6F-E9EC8DB4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51308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dirty="0"/>
              <a:t>Compute a</a:t>
            </a:r>
            <a:r>
              <a:rPr lang="en-US" altLang="zh-TW" baseline="30000" dirty="0"/>
              <a:t>b</a:t>
            </a:r>
            <a:r>
              <a:rPr lang="en-US" altLang="zh-TW" dirty="0"/>
              <a:t> mod c (b is as large as 2147483647)</a:t>
            </a:r>
          </a:p>
          <a:p>
            <a:pPr>
              <a:defRPr/>
            </a:pPr>
            <a:r>
              <a:rPr lang="en-US" altLang="zh-TW" dirty="0"/>
              <a:t>Naïve method</a:t>
            </a:r>
          </a:p>
          <a:p>
            <a:pPr lvl="1">
              <a:buNone/>
              <a:defRPr/>
            </a:pPr>
            <a:r>
              <a:rPr lang="en-US" altLang="zh-TW" dirty="0"/>
              <a:t>for(</a:t>
            </a:r>
            <a:r>
              <a:rPr lang="en-US" altLang="zh-TW" dirty="0" err="1"/>
              <a:t>i</a:t>
            </a:r>
            <a:r>
              <a:rPr lang="en-US" altLang="zh-TW" dirty="0"/>
              <a:t>=1, j=1; </a:t>
            </a:r>
            <a:r>
              <a:rPr lang="en-US" altLang="zh-TW" dirty="0" err="1"/>
              <a:t>i</a:t>
            </a:r>
            <a:r>
              <a:rPr lang="en-US" altLang="zh-TW" dirty="0"/>
              <a:t>&lt;=b; </a:t>
            </a:r>
            <a:r>
              <a:rPr lang="en-US" altLang="zh-TW" dirty="0" err="1"/>
              <a:t>i</a:t>
            </a:r>
            <a:r>
              <a:rPr lang="en-US" altLang="zh-TW" dirty="0"/>
              <a:t>++)</a:t>
            </a:r>
          </a:p>
          <a:p>
            <a:pPr lvl="1">
              <a:buNone/>
              <a:defRPr/>
            </a:pPr>
            <a:r>
              <a:rPr lang="en-US" altLang="zh-TW" dirty="0"/>
              <a:t>		j = (j*a)%c;</a:t>
            </a:r>
          </a:p>
          <a:p>
            <a:pPr lvl="1">
              <a:defRPr/>
            </a:pP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en-US" altLang="zh-TW" baseline="30000" dirty="0">
                <a:solidFill>
                  <a:srgbClr val="FF0000"/>
                </a:solidFill>
              </a:rPr>
              <a:t>16</a:t>
            </a:r>
            <a:r>
              <a:rPr lang="en-US" altLang="zh-TW" dirty="0">
                <a:solidFill>
                  <a:srgbClr val="FF0000"/>
                </a:solidFill>
              </a:rPr>
              <a:t> = 2*2*2*2*2*2*…*2	total 15 calculation</a:t>
            </a:r>
          </a:p>
          <a:p>
            <a:pPr>
              <a:defRPr/>
            </a:pPr>
            <a:r>
              <a:rPr lang="en-US" altLang="zh-TW" dirty="0"/>
              <a:t>Refined solution</a:t>
            </a:r>
          </a:p>
          <a:p>
            <a:pPr lvl="1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= ( 2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8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)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	total 1 calculation</a:t>
            </a:r>
          </a:p>
          <a:p>
            <a:pPr lvl="1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8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 = ( 2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)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	total 1 calculation</a:t>
            </a:r>
          </a:p>
          <a:p>
            <a:pPr lvl="1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 = ( 2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)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	total 1 calculation</a:t>
            </a:r>
          </a:p>
          <a:p>
            <a:pPr lvl="1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 = ( 2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)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	total 1 calculation</a:t>
            </a:r>
          </a:p>
          <a:p>
            <a:pPr lvl="1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 = ( 2</a:t>
            </a:r>
            <a:r>
              <a:rPr lang="en-US" altLang="zh-TW" baseline="30000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) 	total 1 calculation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E4C0DC-ADD5-5B43-BED3-FB5325252923}"/>
              </a:ext>
            </a:extLst>
          </p:cNvPr>
          <p:cNvSpPr/>
          <p:nvPr/>
        </p:nvSpPr>
        <p:spPr>
          <a:xfrm>
            <a:off x="7378700" y="4032249"/>
            <a:ext cx="3975100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space and time complexities for each method in terms of big-O notation?</a:t>
            </a:r>
          </a:p>
        </p:txBody>
      </p:sp>
    </p:spTree>
    <p:extLst>
      <p:ext uri="{BB962C8B-B14F-4D97-AF65-F5344CB8AC3E}">
        <p14:creationId xmlns:p14="http://schemas.microsoft.com/office/powerpoint/2010/main" val="138505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3DE-6105-1A48-9247-1ADA1AB7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46D5-A0F6-5144-A118-A6B431D99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Technical Analysis(Input Data Size = N)</a:t>
            </a:r>
          </a:p>
          <a:p>
            <a:pPr lvl="1"/>
            <a:r>
              <a:rPr lang="en-US" altLang="zh-TW" dirty="0"/>
              <a:t>O(N)</a:t>
            </a:r>
          </a:p>
          <a:p>
            <a:pPr lvl="2"/>
            <a:r>
              <a:rPr lang="en-US" altLang="zh-TW" sz="2200" dirty="0"/>
              <a:t>for(int </a:t>
            </a:r>
            <a:r>
              <a:rPr lang="en-US" altLang="zh-TW" sz="2200" dirty="0" err="1"/>
              <a:t>i</a:t>
            </a:r>
            <a:r>
              <a:rPr lang="en-US" altLang="zh-TW" sz="2200" dirty="0"/>
              <a:t>=1; </a:t>
            </a:r>
            <a:r>
              <a:rPr lang="en-US" altLang="zh-TW" sz="2200" dirty="0" err="1"/>
              <a:t>i</a:t>
            </a:r>
            <a:r>
              <a:rPr lang="en-US" altLang="zh-TW" sz="2200" dirty="0"/>
              <a:t>&lt;=N; </a:t>
            </a:r>
            <a:r>
              <a:rPr lang="en-US" altLang="zh-TW" sz="2200" dirty="0" err="1"/>
              <a:t>i</a:t>
            </a:r>
            <a:r>
              <a:rPr lang="en-US" altLang="zh-TW" sz="2200" dirty="0"/>
              <a:t>++) </a:t>
            </a:r>
            <a:r>
              <a:rPr lang="en-US" altLang="zh-TW" sz="2200" dirty="0" err="1"/>
              <a:t>some_constant_work</a:t>
            </a:r>
            <a:r>
              <a:rPr lang="en-US" altLang="zh-TW" sz="2200" dirty="0"/>
              <a:t>();</a:t>
            </a:r>
          </a:p>
          <a:p>
            <a:pPr lvl="1"/>
            <a:r>
              <a:rPr lang="en-US" altLang="zh-TW" dirty="0"/>
              <a:t>O(N</a:t>
            </a:r>
            <a:r>
              <a:rPr lang="en-US" altLang="zh-TW" baseline="30000" dirty="0"/>
              <a:t>2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sz="2200" dirty="0"/>
              <a:t>for(int </a:t>
            </a:r>
            <a:r>
              <a:rPr lang="en-US" altLang="zh-TW" sz="2200" dirty="0" err="1"/>
              <a:t>i</a:t>
            </a:r>
            <a:r>
              <a:rPr lang="en-US" altLang="zh-TW" sz="2200" dirty="0"/>
              <a:t>=1; </a:t>
            </a:r>
            <a:r>
              <a:rPr lang="en-US" altLang="zh-TW" sz="2200" dirty="0" err="1"/>
              <a:t>i</a:t>
            </a:r>
            <a:r>
              <a:rPr lang="en-US" altLang="zh-TW" sz="2200" dirty="0"/>
              <a:t>&lt;=N; </a:t>
            </a:r>
            <a:r>
              <a:rPr lang="en-US" altLang="zh-TW" sz="2200" dirty="0" err="1"/>
              <a:t>i</a:t>
            </a:r>
            <a:r>
              <a:rPr lang="en-US" altLang="zh-TW" sz="2200" dirty="0"/>
              <a:t>++)</a:t>
            </a:r>
          </a:p>
          <a:p>
            <a:pPr lvl="3">
              <a:buNone/>
            </a:pPr>
            <a:r>
              <a:rPr lang="en-US" altLang="zh-TW" sz="2200" dirty="0"/>
              <a:t>for(int j=1; j&lt;=N; </a:t>
            </a:r>
            <a:r>
              <a:rPr lang="en-US" altLang="zh-TW" sz="2200" dirty="0" err="1"/>
              <a:t>j++</a:t>
            </a:r>
            <a:r>
              <a:rPr lang="en-US" altLang="zh-TW" sz="2200" dirty="0"/>
              <a:t>) </a:t>
            </a:r>
          </a:p>
          <a:p>
            <a:pPr lvl="3">
              <a:buNone/>
            </a:pPr>
            <a:r>
              <a:rPr lang="en-US" altLang="zh-TW" sz="2200" dirty="0"/>
              <a:t>    </a:t>
            </a:r>
            <a:r>
              <a:rPr lang="en-US" altLang="zh-TW" sz="2200" dirty="0" err="1"/>
              <a:t>some_constant_time_work</a:t>
            </a:r>
            <a:r>
              <a:rPr lang="en-US" altLang="zh-TW" sz="2200" dirty="0"/>
              <a:t>();</a:t>
            </a:r>
          </a:p>
          <a:p>
            <a:pPr lvl="1"/>
            <a:r>
              <a:rPr lang="en-US" altLang="zh-TW" dirty="0"/>
              <a:t> O(N</a:t>
            </a:r>
            <a:r>
              <a:rPr lang="en-US" altLang="zh-TW" baseline="30000" dirty="0"/>
              <a:t>3</a:t>
            </a:r>
            <a:r>
              <a:rPr lang="en-US" altLang="zh-TW" dirty="0"/>
              <a:t>), O(N</a:t>
            </a:r>
            <a:r>
              <a:rPr lang="en-US" altLang="zh-TW" baseline="30000" dirty="0"/>
              <a:t>4</a:t>
            </a:r>
            <a:r>
              <a:rPr lang="en-US" altLang="zh-TW" dirty="0"/>
              <a:t>)…</a:t>
            </a:r>
          </a:p>
          <a:p>
            <a:r>
              <a:rPr lang="en-US" altLang="zh-TW" b="1" dirty="0"/>
              <a:t>On modern computers, input Data Size = N</a:t>
            </a:r>
          </a:p>
          <a:p>
            <a:pPr lvl="1"/>
            <a:r>
              <a:rPr lang="en-US" altLang="zh-TW" sz="2600" dirty="0"/>
              <a:t>O(N) = 1000000 ~ 8000000 takes about 1s to finish</a:t>
            </a:r>
          </a:p>
          <a:p>
            <a:pPr lvl="1"/>
            <a:r>
              <a:rPr lang="en-US" altLang="zh-TW" sz="2600" dirty="0"/>
              <a:t>Generally true on modern PCs</a:t>
            </a:r>
          </a:p>
        </p:txBody>
      </p:sp>
    </p:spTree>
    <p:extLst>
      <p:ext uri="{BB962C8B-B14F-4D97-AF65-F5344CB8AC3E}">
        <p14:creationId xmlns:p14="http://schemas.microsoft.com/office/powerpoint/2010/main" val="4087758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5788</TotalTime>
  <Words>2085</Words>
  <Application>Microsoft Macintosh PowerPoint</Application>
  <PresentationFormat>Widescreen</PresentationFormat>
  <Paragraphs>300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Symbol</vt:lpstr>
      <vt:lpstr>Times</vt:lpstr>
      <vt:lpstr>Times New Roman</vt:lpstr>
      <vt:lpstr>Times-Italic</vt:lpstr>
      <vt:lpstr>Times-Roman</vt:lpstr>
      <vt:lpstr>Wingdings</vt:lpstr>
      <vt:lpstr>Office Theme</vt:lpstr>
      <vt:lpstr>Visio</vt:lpstr>
      <vt:lpstr>方程式</vt:lpstr>
      <vt:lpstr>Lecture 2: Algorithm Complexity</vt:lpstr>
      <vt:lpstr>Recap: We Need Algorithms!</vt:lpstr>
      <vt:lpstr>Computational Complexity</vt:lpstr>
      <vt:lpstr>Time and Space Complexity</vt:lpstr>
      <vt:lpstr>Analysis of an Algorithm</vt:lpstr>
      <vt:lpstr>Big-O Notation</vt:lpstr>
      <vt:lpstr>Big-O Notation (cont’d)</vt:lpstr>
      <vt:lpstr>Example: Big-Mod Complexity</vt:lpstr>
      <vt:lpstr>Empirical Analysis</vt:lpstr>
      <vt:lpstr>Empirical Analysis (cont’d)</vt:lpstr>
      <vt:lpstr>Example: Selection Sort</vt:lpstr>
      <vt:lpstr>Time Complexity of Sorting Algorithms</vt:lpstr>
      <vt:lpstr>Some Algorithm Design Techniques</vt:lpstr>
      <vt:lpstr>Growth Rates of Complexity Functions</vt:lpstr>
      <vt:lpstr>Problem of Exponential Function</vt:lpstr>
      <vt:lpstr>Exponential Time Complexity</vt:lpstr>
      <vt:lpstr>Exponential Time Complexity</vt:lpstr>
      <vt:lpstr>Complexity Classes: P Class</vt:lpstr>
      <vt:lpstr>Deterministic Turing Machine</vt:lpstr>
      <vt:lpstr>Undecidable Decision Problem</vt:lpstr>
      <vt:lpstr>Non-deterministic Turing Machine</vt:lpstr>
      <vt:lpstr>Complexity Classes: NP Class</vt:lpstr>
      <vt:lpstr>NP-complete Problem Class</vt:lpstr>
      <vt:lpstr>NP-complete Problem Definition</vt:lpstr>
      <vt:lpstr>NP-complete Problem Examples (cont’d)</vt:lpstr>
      <vt:lpstr>NP-complete Problem Examples (cont’d)</vt:lpstr>
      <vt:lpstr>NP-complete Problem Examples (cont’d)</vt:lpstr>
      <vt:lpstr>Reduction</vt:lpstr>
      <vt:lpstr>World of NP: Assuming P != NP</vt:lpstr>
      <vt:lpstr>NP-Hard Problems</vt:lpstr>
      <vt:lpstr>NP-Hard, NP, and NPC</vt:lpstr>
      <vt:lpstr>NP-hard Problem Examples</vt:lpstr>
      <vt:lpstr>Applications of TSP </vt:lpstr>
      <vt:lpstr>Applications of TSP (cont’d)</vt:lpstr>
      <vt:lpstr>Vehicle Routing Software Solution</vt:lpstr>
      <vt:lpstr>Practical Consequences</vt:lpstr>
      <vt:lpstr>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1414</cp:revision>
  <dcterms:created xsi:type="dcterms:W3CDTF">2021-01-05T18:50:35Z</dcterms:created>
  <dcterms:modified xsi:type="dcterms:W3CDTF">2022-08-07T18:55:52Z</dcterms:modified>
</cp:coreProperties>
</file>